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2" r:id="rId2"/>
    <p:sldId id="292" r:id="rId3"/>
    <p:sldId id="291" r:id="rId4"/>
    <p:sldId id="298" r:id="rId5"/>
    <p:sldId id="261" r:id="rId6"/>
    <p:sldId id="258" r:id="rId7"/>
    <p:sldId id="282" r:id="rId8"/>
    <p:sldId id="297" r:id="rId9"/>
    <p:sldId id="260" r:id="rId10"/>
    <p:sldId id="263" r:id="rId11"/>
    <p:sldId id="266" r:id="rId12"/>
    <p:sldId id="268" r:id="rId13"/>
    <p:sldId id="269" r:id="rId14"/>
    <p:sldId id="270" r:id="rId15"/>
    <p:sldId id="267" r:id="rId16"/>
    <p:sldId id="272" r:id="rId17"/>
    <p:sldId id="276" r:id="rId18"/>
    <p:sldId id="277" r:id="rId19"/>
    <p:sldId id="280" r:id="rId20"/>
    <p:sldId id="279" r:id="rId21"/>
    <p:sldId id="281" r:id="rId22"/>
    <p:sldId id="283" r:id="rId23"/>
    <p:sldId id="289" r:id="rId24"/>
    <p:sldId id="286" r:id="rId25"/>
    <p:sldId id="296" r:id="rId26"/>
    <p:sldId id="290" r:id="rId27"/>
    <p:sldId id="300" r:id="rId28"/>
    <p:sldId id="285" r:id="rId29"/>
    <p:sldId id="299" r:id="rId3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CHODIMRICH\AppData\Roaming\Microsoft\Excel\Stavy%202002%20-%20%202018%20(version%201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CHODIMRICH\AppData\Roaming\Microsoft\Excel\Stavy%202002%20-%20%202018%20(version%201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CHODIMRICH\AppData\Roaming\Microsoft\Excel\Stavy%202002%20-%20%202018%20(version%201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CHODIMRICH\AppData\Roaming\Microsoft\Excel\Stavy%202002%20-%20%202018%20(version%201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Zo&#353;it1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Zo&#353;it1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Zo&#353;it1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Zo&#353;it1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tavy%202002%20-%20VI.%202018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CHODIMRICH\AppData\Roaming\Microsoft\Excel\Zo&#353;it2%20(version%201).xlsb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CHODIMRICH\AppData\Roaming\Microsoft\Excel\Zo&#353;it2%20(version%201)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CHODIMRICH\AppData\Roaming\Microsoft\Excel\Zo&#353;it111%20(version%201).xlsb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CHODIMRICH\AppData\Roaming\Microsoft\Excel\Stavy%202002%20-%20%202018%20(version%20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 dirty="0"/>
              <a:t>Bilancia potreby bravčového</a:t>
            </a:r>
            <a:r>
              <a:rPr lang="sk-SK" baseline="0" dirty="0"/>
              <a:t> </a:t>
            </a:r>
            <a:r>
              <a:rPr lang="sk-SK" baseline="0" dirty="0" smtClean="0"/>
              <a:t>mäsa pri spotrebe 35 kg/ obyvateľ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Hárok2!$C$31</c:f>
              <c:strCache>
                <c:ptCount val="1"/>
                <c:pt idx="0">
                  <c:v>množstvo v ton</c:v>
                </c:pt>
              </c:strCache>
            </c:strRef>
          </c:tx>
          <c:spPr>
            <a:pattFill prst="pct75">
              <a:fgClr>
                <a:srgbClr val="C00000"/>
              </a:fgClr>
              <a:bgClr>
                <a:schemeClr val="bg1"/>
              </a:bgClr>
            </a:pattFill>
          </c:spPr>
          <c:invertIfNegative val="0"/>
          <c:dPt>
            <c:idx val="1"/>
            <c:invertIfNegative val="0"/>
            <c:bubble3D val="0"/>
            <c:spPr>
              <a:pattFill prst="pct75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pct75">
                <a:fgClr>
                  <a:schemeClr val="tx2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pattFill prst="pct75">
                <a:fgClr>
                  <a:srgbClr val="FFC000"/>
                </a:fgClr>
                <a:bgClr>
                  <a:schemeClr val="bg1"/>
                </a:bgClr>
              </a:pattFill>
            </c:spPr>
          </c:dPt>
          <c:dPt>
            <c:idx val="4"/>
            <c:invertIfNegative val="0"/>
            <c:bubble3D val="0"/>
            <c:spPr>
              <a:pattFill prst="pct75">
                <a:fgClr>
                  <a:schemeClr val="accent4">
                    <a:lumMod val="75000"/>
                  </a:schemeClr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layout>
                <c:manualLayout>
                  <c:x val="0"/>
                  <c:y val="-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330490027856987E-3"/>
                  <c:y val="-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652450139284936E-3"/>
                  <c:y val="-3.7130377326495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3.248908016068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r>
                      <a:rPr lang="sk-SK" dirty="0" smtClean="0"/>
                      <a:t>0</a:t>
                    </a:r>
                    <a:r>
                      <a:rPr lang="sk-SK" baseline="0" dirty="0" smtClean="0"/>
                      <a:t> 4</a:t>
                    </a:r>
                    <a:r>
                      <a:rPr lang="en-US" dirty="0" smtClean="0"/>
                      <a:t>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Hárok2!$B$32:$B$36</c:f>
              <c:strCache>
                <c:ptCount val="5"/>
                <c:pt idx="0">
                  <c:v>potreba</c:v>
                </c:pt>
                <c:pt idx="1">
                  <c:v>Výroba </c:v>
                </c:pt>
                <c:pt idx="2">
                  <c:v>Vývoz</c:v>
                </c:pt>
                <c:pt idx="3">
                  <c:v>Spotreba doma</c:v>
                </c:pt>
                <c:pt idx="4">
                  <c:v>Rozdiel - dovoz</c:v>
                </c:pt>
              </c:strCache>
            </c:strRef>
          </c:cat>
          <c:val>
            <c:numRef>
              <c:f>Hárok2!$C$32:$C$36</c:f>
              <c:numCache>
                <c:formatCode>#,##0</c:formatCode>
                <c:ptCount val="5"/>
                <c:pt idx="0">
                  <c:v>190400</c:v>
                </c:pt>
                <c:pt idx="1">
                  <c:v>70000</c:v>
                </c:pt>
                <c:pt idx="2">
                  <c:v>30000</c:v>
                </c:pt>
                <c:pt idx="3">
                  <c:v>40000</c:v>
                </c:pt>
                <c:pt idx="4">
                  <c:v>150000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745088"/>
        <c:axId val="194746624"/>
        <c:axId val="0"/>
      </c:bar3DChart>
      <c:catAx>
        <c:axId val="19474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4746624"/>
        <c:crosses val="autoZero"/>
        <c:auto val="1"/>
        <c:lblAlgn val="ctr"/>
        <c:lblOffset val="100"/>
        <c:noMultiLvlLbl val="0"/>
      </c:catAx>
      <c:valAx>
        <c:axId val="194746624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k-SK"/>
                  <a:t>Množstvo v tonách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194745088"/>
        <c:crosses val="autoZero"/>
        <c:crossBetween val="between"/>
        <c:majorUnit val="20000"/>
        <c:minorUnit val="1000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196E-3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098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658370848008886E-17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1728395061728392E-3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629629629629629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5432098765432098E-3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1316741696017772E-16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1316741696017772E-16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Hárok1!$C$153:$M$153</c:f>
              <c:numCache>
                <c:formatCode>General</c:formatCode>
                <c:ptCount val="11"/>
                <c:pt idx="0">
                  <c:v>2002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Hárok1!$C$169:$M$169</c:f>
              <c:numCache>
                <c:formatCode>General</c:formatCode>
                <c:ptCount val="11"/>
                <c:pt idx="0">
                  <c:v>15.68</c:v>
                </c:pt>
                <c:pt idx="1">
                  <c:v>18.18</c:v>
                </c:pt>
                <c:pt idx="2">
                  <c:v>18.14</c:v>
                </c:pt>
                <c:pt idx="3">
                  <c:v>18.86</c:v>
                </c:pt>
                <c:pt idx="4">
                  <c:v>19.489999999999998</c:v>
                </c:pt>
                <c:pt idx="5">
                  <c:v>21.76</c:v>
                </c:pt>
                <c:pt idx="6">
                  <c:v>23.38</c:v>
                </c:pt>
                <c:pt idx="7">
                  <c:v>23.62</c:v>
                </c:pt>
                <c:pt idx="8">
                  <c:v>25.54</c:v>
                </c:pt>
                <c:pt idx="9">
                  <c:v>26.64</c:v>
                </c:pt>
                <c:pt idx="10">
                  <c:v>27.83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402752"/>
        <c:axId val="195441408"/>
        <c:axId val="0"/>
      </c:bar3DChart>
      <c:catAx>
        <c:axId val="19540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441408"/>
        <c:crosses val="autoZero"/>
        <c:auto val="1"/>
        <c:lblAlgn val="ctr"/>
        <c:lblOffset val="100"/>
        <c:noMultiLvlLbl val="0"/>
      </c:catAx>
      <c:valAx>
        <c:axId val="195441408"/>
        <c:scaling>
          <c:orientation val="minMax"/>
          <c:min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40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/>
              <a:t>Produkcia bravčového mäsa na  1 prasnicu v tonách</a:t>
            </a:r>
          </a:p>
        </c:rich>
      </c:tx>
      <c:layout>
        <c:manualLayout>
          <c:xMode val="edge"/>
          <c:yMode val="edge"/>
          <c:x val="0.21783339727545656"/>
          <c:y val="3.7037037037037035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numRef>
              <c:f>Hárok1!$C$135:$C$142</c:f>
              <c:numCache>
                <c:formatCode>General</c:formatCode>
                <c:ptCount val="8"/>
                <c:pt idx="0">
                  <c:v>2002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Hárok1!$D$135:$D$142</c:f>
              <c:numCache>
                <c:formatCode>0.00</c:formatCode>
                <c:ptCount val="8"/>
                <c:pt idx="0">
                  <c:v>1.4</c:v>
                </c:pt>
                <c:pt idx="1">
                  <c:v>1.79</c:v>
                </c:pt>
                <c:pt idx="2">
                  <c:v>1.84</c:v>
                </c:pt>
                <c:pt idx="3">
                  <c:v>1.93</c:v>
                </c:pt>
                <c:pt idx="4">
                  <c:v>2.13</c:v>
                </c:pt>
                <c:pt idx="5">
                  <c:v>2.2999999999999998</c:v>
                </c:pt>
                <c:pt idx="6">
                  <c:v>2.27</c:v>
                </c:pt>
                <c:pt idx="7">
                  <c:v>2.36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482752"/>
        <c:axId val="195484288"/>
        <c:axId val="0"/>
      </c:bar3DChart>
      <c:catAx>
        <c:axId val="19548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484288"/>
        <c:crosses val="autoZero"/>
        <c:auto val="1"/>
        <c:lblAlgn val="ctr"/>
        <c:lblOffset val="100"/>
        <c:noMultiLvlLbl val="0"/>
      </c:catAx>
      <c:valAx>
        <c:axId val="195484288"/>
        <c:scaling>
          <c:orientation val="minMax"/>
          <c:min val="0.7500000000000001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k-SK"/>
                  <a:t>Množstvo v tonách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9548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83706193705289E-2"/>
          <c:y val="7.2099049179720778E-2"/>
          <c:w val="0.91251214187210594"/>
          <c:h val="0.832619568387284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numRef>
              <c:f>Hárok1!$C$153:$M$153</c:f>
              <c:numCache>
                <c:formatCode>General</c:formatCode>
                <c:ptCount val="11"/>
                <c:pt idx="0">
                  <c:v>2002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Hárok1!$C$187:$M$187</c:f>
              <c:numCache>
                <c:formatCode>#,##0</c:formatCode>
                <c:ptCount val="11"/>
                <c:pt idx="0">
                  <c:v>163962</c:v>
                </c:pt>
                <c:pt idx="1">
                  <c:v>83571</c:v>
                </c:pt>
                <c:pt idx="2">
                  <c:v>84179</c:v>
                </c:pt>
                <c:pt idx="3">
                  <c:v>79266</c:v>
                </c:pt>
                <c:pt idx="4">
                  <c:v>72642</c:v>
                </c:pt>
                <c:pt idx="5">
                  <c:v>75671</c:v>
                </c:pt>
                <c:pt idx="6">
                  <c:v>77556</c:v>
                </c:pt>
                <c:pt idx="7">
                  <c:v>81482</c:v>
                </c:pt>
                <c:pt idx="8">
                  <c:v>81704</c:v>
                </c:pt>
                <c:pt idx="9">
                  <c:v>83875</c:v>
                </c:pt>
                <c:pt idx="10">
                  <c:v>90257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493248"/>
        <c:axId val="195523712"/>
        <c:axId val="0"/>
      </c:bar3DChart>
      <c:catAx>
        <c:axId val="19549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523712"/>
        <c:crosses val="autoZero"/>
        <c:auto val="1"/>
        <c:lblAlgn val="ctr"/>
        <c:lblOffset val="100"/>
        <c:noMultiLvlLbl val="0"/>
      </c:catAx>
      <c:valAx>
        <c:axId val="195523712"/>
        <c:scaling>
          <c:orientation val="minMax"/>
          <c:min val="5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95493248"/>
        <c:crosses val="autoZero"/>
        <c:crossBetween val="between"/>
        <c:majorUnit val="10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/>
              <a:t>Vývoj</a:t>
            </a:r>
            <a:r>
              <a:rPr lang="sk-SK" baseline="0"/>
              <a:t> cien I.- V. 2019</a:t>
            </a:r>
            <a:endParaRPr lang="sk-SK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Hárok3!$D$37</c:f>
              <c:strCache>
                <c:ptCount val="1"/>
                <c:pt idx="0">
                  <c:v>BE</c:v>
                </c:pt>
              </c:strCache>
            </c:strRef>
          </c:tx>
          <c:val>
            <c:numRef>
              <c:f>Hárok3!$D$38:$D$57</c:f>
              <c:numCache>
                <c:formatCode>#,##0.00</c:formatCode>
                <c:ptCount val="20"/>
                <c:pt idx="0">
                  <c:v>105.9</c:v>
                </c:pt>
                <c:pt idx="1">
                  <c:v>105.4</c:v>
                </c:pt>
                <c:pt idx="2">
                  <c:v>105</c:v>
                </c:pt>
                <c:pt idx="3">
                  <c:v>103.10000000000001</c:v>
                </c:pt>
                <c:pt idx="4">
                  <c:v>103.7</c:v>
                </c:pt>
                <c:pt idx="5">
                  <c:v>103.60000000000001</c:v>
                </c:pt>
                <c:pt idx="6">
                  <c:v>104.7</c:v>
                </c:pt>
                <c:pt idx="7">
                  <c:v>108.5</c:v>
                </c:pt>
                <c:pt idx="8">
                  <c:v>109.10000000000001</c:v>
                </c:pt>
                <c:pt idx="9">
                  <c:v>111.10000000000001</c:v>
                </c:pt>
                <c:pt idx="10">
                  <c:v>111.3</c:v>
                </c:pt>
                <c:pt idx="11">
                  <c:v>113.8</c:v>
                </c:pt>
                <c:pt idx="12">
                  <c:v>122.5</c:v>
                </c:pt>
                <c:pt idx="13">
                  <c:v>133.69999999999999</c:v>
                </c:pt>
                <c:pt idx="14">
                  <c:v>144.70000000000002</c:v>
                </c:pt>
                <c:pt idx="15">
                  <c:v>147.1</c:v>
                </c:pt>
                <c:pt idx="16">
                  <c:v>147.20000000000002</c:v>
                </c:pt>
                <c:pt idx="17">
                  <c:v>147.1</c:v>
                </c:pt>
                <c:pt idx="18">
                  <c:v>147.20000000000002</c:v>
                </c:pt>
                <c:pt idx="19">
                  <c:v>148.20000000000002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Hárok3!$E$37</c:f>
              <c:strCache>
                <c:ptCount val="1"/>
                <c:pt idx="0">
                  <c:v>SK</c:v>
                </c:pt>
              </c:strCache>
            </c:strRef>
          </c:tx>
          <c:val>
            <c:numRef>
              <c:f>Hárok3!$E$38:$E$57</c:f>
              <c:numCache>
                <c:formatCode>#,##0.00</c:formatCode>
                <c:ptCount val="20"/>
                <c:pt idx="0">
                  <c:v>141.4</c:v>
                </c:pt>
                <c:pt idx="1">
                  <c:v>144.09</c:v>
                </c:pt>
                <c:pt idx="2">
                  <c:v>142.51</c:v>
                </c:pt>
                <c:pt idx="3">
                  <c:v>141.44</c:v>
                </c:pt>
                <c:pt idx="4">
                  <c:v>140.11000000000001</c:v>
                </c:pt>
                <c:pt idx="5">
                  <c:v>140.72</c:v>
                </c:pt>
                <c:pt idx="6">
                  <c:v>141.66</c:v>
                </c:pt>
                <c:pt idx="7">
                  <c:v>140.26</c:v>
                </c:pt>
                <c:pt idx="8">
                  <c:v>140.05000000000001</c:v>
                </c:pt>
                <c:pt idx="9">
                  <c:v>140.57</c:v>
                </c:pt>
                <c:pt idx="10">
                  <c:v>139.46</c:v>
                </c:pt>
                <c:pt idx="11">
                  <c:v>140.89000000000001</c:v>
                </c:pt>
                <c:pt idx="12">
                  <c:v>143.9</c:v>
                </c:pt>
                <c:pt idx="13">
                  <c:v>155.29</c:v>
                </c:pt>
                <c:pt idx="14">
                  <c:v>167.01</c:v>
                </c:pt>
                <c:pt idx="15">
                  <c:v>170.92000000000002</c:v>
                </c:pt>
                <c:pt idx="16">
                  <c:v>174.02</c:v>
                </c:pt>
                <c:pt idx="17">
                  <c:v>174.76</c:v>
                </c:pt>
                <c:pt idx="18">
                  <c:v>174.66</c:v>
                </c:pt>
                <c:pt idx="19">
                  <c:v>177.42000000000002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Hárok3!$F$37</c:f>
              <c:strCache>
                <c:ptCount val="1"/>
                <c:pt idx="0">
                  <c:v>SRN</c:v>
                </c:pt>
              </c:strCache>
            </c:strRef>
          </c:tx>
          <c:val>
            <c:numRef>
              <c:f>Hárok3!$F$38:$F$57</c:f>
              <c:numCache>
                <c:formatCode>#,##0.00</c:formatCode>
                <c:ptCount val="20"/>
                <c:pt idx="0">
                  <c:v>139.76</c:v>
                </c:pt>
                <c:pt idx="1">
                  <c:v>140.07</c:v>
                </c:pt>
                <c:pt idx="2">
                  <c:v>140</c:v>
                </c:pt>
                <c:pt idx="3">
                  <c:v>140.33000000000001</c:v>
                </c:pt>
                <c:pt idx="4">
                  <c:v>140.32</c:v>
                </c:pt>
                <c:pt idx="5">
                  <c:v>141.92000000000002</c:v>
                </c:pt>
                <c:pt idx="6">
                  <c:v>143.59</c:v>
                </c:pt>
                <c:pt idx="7">
                  <c:v>144.1</c:v>
                </c:pt>
                <c:pt idx="8">
                  <c:v>144.61000000000001</c:v>
                </c:pt>
                <c:pt idx="9">
                  <c:v>144.62</c:v>
                </c:pt>
                <c:pt idx="10">
                  <c:v>146.31</c:v>
                </c:pt>
                <c:pt idx="11">
                  <c:v>151.24</c:v>
                </c:pt>
                <c:pt idx="12">
                  <c:v>160.05000000000001</c:v>
                </c:pt>
                <c:pt idx="13">
                  <c:v>170.23</c:v>
                </c:pt>
                <c:pt idx="14">
                  <c:v>176.34</c:v>
                </c:pt>
                <c:pt idx="15">
                  <c:v>177.71</c:v>
                </c:pt>
                <c:pt idx="16">
                  <c:v>178.1</c:v>
                </c:pt>
                <c:pt idx="17">
                  <c:v>178.23</c:v>
                </c:pt>
                <c:pt idx="18">
                  <c:v>179.21</c:v>
                </c:pt>
                <c:pt idx="19">
                  <c:v>182.85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Hárok3!$G$37</c:f>
              <c:strCache>
                <c:ptCount val="1"/>
                <c:pt idx="0">
                  <c:v>PL</c:v>
                </c:pt>
              </c:strCache>
            </c:strRef>
          </c:tx>
          <c:val>
            <c:numRef>
              <c:f>Hárok3!$G$38:$G$57</c:f>
              <c:numCache>
                <c:formatCode>#,##0.00</c:formatCode>
                <c:ptCount val="20"/>
                <c:pt idx="0">
                  <c:v>125.745</c:v>
                </c:pt>
                <c:pt idx="1">
                  <c:v>125.55430000000001</c:v>
                </c:pt>
                <c:pt idx="2">
                  <c:v>125.62140000000001</c:v>
                </c:pt>
                <c:pt idx="3">
                  <c:v>125.7119</c:v>
                </c:pt>
                <c:pt idx="4">
                  <c:v>126.033</c:v>
                </c:pt>
                <c:pt idx="5">
                  <c:v>126.60570000000001</c:v>
                </c:pt>
                <c:pt idx="6">
                  <c:v>127.84670000000001</c:v>
                </c:pt>
                <c:pt idx="7">
                  <c:v>127.84490000000001</c:v>
                </c:pt>
                <c:pt idx="8">
                  <c:v>128.82990000000001</c:v>
                </c:pt>
                <c:pt idx="9">
                  <c:v>130.05700000000002</c:v>
                </c:pt>
                <c:pt idx="10">
                  <c:v>131.65219999999999</c:v>
                </c:pt>
                <c:pt idx="11">
                  <c:v>137.87560000000002</c:v>
                </c:pt>
                <c:pt idx="12">
                  <c:v>149.7319</c:v>
                </c:pt>
                <c:pt idx="13">
                  <c:v>165.9633</c:v>
                </c:pt>
                <c:pt idx="14">
                  <c:v>177.19570000000002</c:v>
                </c:pt>
                <c:pt idx="15">
                  <c:v>178.98140000000001</c:v>
                </c:pt>
                <c:pt idx="16">
                  <c:v>178.69110000000001</c:v>
                </c:pt>
                <c:pt idx="17">
                  <c:v>178.6756</c:v>
                </c:pt>
                <c:pt idx="18">
                  <c:v>177.7037</c:v>
                </c:pt>
                <c:pt idx="19">
                  <c:v>178.005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554688"/>
        <c:axId val="195556480"/>
      </c:lineChart>
      <c:catAx>
        <c:axId val="1955546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5556480"/>
        <c:crosses val="autoZero"/>
        <c:auto val="1"/>
        <c:lblAlgn val="ctr"/>
        <c:lblOffset val="100"/>
        <c:noMultiLvlLbl val="0"/>
      </c:catAx>
      <c:valAx>
        <c:axId val="195556480"/>
        <c:scaling>
          <c:orientation val="minMax"/>
          <c:min val="90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crossAx val="1955546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 dirty="0"/>
              <a:t>Vývoj</a:t>
            </a:r>
            <a:r>
              <a:rPr lang="sk-SK" baseline="0" dirty="0"/>
              <a:t> cien v roku 2018</a:t>
            </a:r>
            <a:endParaRPr lang="sk-SK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Hárok1!$F$1</c:f>
              <c:strCache>
                <c:ptCount val="1"/>
                <c:pt idx="0">
                  <c:v>SK</c:v>
                </c:pt>
              </c:strCache>
            </c:strRef>
          </c:tx>
          <c:val>
            <c:numRef>
              <c:f>Hárok1!$F$2:$F$54</c:f>
              <c:numCache>
                <c:formatCode>#,##0.00</c:formatCode>
                <c:ptCount val="53"/>
                <c:pt idx="1">
                  <c:v>148.76</c:v>
                </c:pt>
                <c:pt idx="2">
                  <c:v>147.55000000000001</c:v>
                </c:pt>
                <c:pt idx="3">
                  <c:v>146.75</c:v>
                </c:pt>
                <c:pt idx="4">
                  <c:v>141.52000000000001</c:v>
                </c:pt>
                <c:pt idx="5">
                  <c:v>141.21</c:v>
                </c:pt>
                <c:pt idx="6">
                  <c:v>141.56</c:v>
                </c:pt>
                <c:pt idx="7">
                  <c:v>146.79</c:v>
                </c:pt>
                <c:pt idx="8">
                  <c:v>150.63</c:v>
                </c:pt>
                <c:pt idx="9">
                  <c:v>154.22999999999999</c:v>
                </c:pt>
                <c:pt idx="10">
                  <c:v>152.78</c:v>
                </c:pt>
                <c:pt idx="11">
                  <c:v>150.77000000000001</c:v>
                </c:pt>
                <c:pt idx="12">
                  <c:v>147.74</c:v>
                </c:pt>
                <c:pt idx="13">
                  <c:v>148.04</c:v>
                </c:pt>
                <c:pt idx="14">
                  <c:v>147.18</c:v>
                </c:pt>
                <c:pt idx="15">
                  <c:v>147.39000000000001</c:v>
                </c:pt>
                <c:pt idx="16">
                  <c:v>146.79</c:v>
                </c:pt>
                <c:pt idx="17">
                  <c:v>146.31</c:v>
                </c:pt>
                <c:pt idx="18">
                  <c:v>140.77000000000001</c:v>
                </c:pt>
                <c:pt idx="19">
                  <c:v>135.62</c:v>
                </c:pt>
                <c:pt idx="20">
                  <c:v>136.72</c:v>
                </c:pt>
                <c:pt idx="21">
                  <c:v>140.34</c:v>
                </c:pt>
                <c:pt idx="22">
                  <c:v>145.53</c:v>
                </c:pt>
                <c:pt idx="23">
                  <c:v>148.4</c:v>
                </c:pt>
                <c:pt idx="24">
                  <c:v>151.15</c:v>
                </c:pt>
                <c:pt idx="25">
                  <c:v>150.05000000000001</c:v>
                </c:pt>
                <c:pt idx="26">
                  <c:v>151.62</c:v>
                </c:pt>
                <c:pt idx="27">
                  <c:v>157.20000000000002</c:v>
                </c:pt>
                <c:pt idx="28">
                  <c:v>154.78</c:v>
                </c:pt>
                <c:pt idx="29">
                  <c:v>153.62</c:v>
                </c:pt>
                <c:pt idx="30">
                  <c:v>152.57</c:v>
                </c:pt>
                <c:pt idx="31">
                  <c:v>151.83000000000001</c:v>
                </c:pt>
                <c:pt idx="32">
                  <c:v>151.67000000000002</c:v>
                </c:pt>
                <c:pt idx="33">
                  <c:v>157.04</c:v>
                </c:pt>
                <c:pt idx="34">
                  <c:v>158.99</c:v>
                </c:pt>
                <c:pt idx="35">
                  <c:v>158.43</c:v>
                </c:pt>
                <c:pt idx="36">
                  <c:v>157.06</c:v>
                </c:pt>
                <c:pt idx="37">
                  <c:v>155.05000000000001</c:v>
                </c:pt>
                <c:pt idx="38">
                  <c:v>149.89000000000001</c:v>
                </c:pt>
                <c:pt idx="39">
                  <c:v>148.96</c:v>
                </c:pt>
                <c:pt idx="40">
                  <c:v>148.42000000000002</c:v>
                </c:pt>
                <c:pt idx="41">
                  <c:v>146.63</c:v>
                </c:pt>
                <c:pt idx="42">
                  <c:v>144.82</c:v>
                </c:pt>
                <c:pt idx="43">
                  <c:v>143.96</c:v>
                </c:pt>
                <c:pt idx="44">
                  <c:v>143.70000000000002</c:v>
                </c:pt>
                <c:pt idx="45">
                  <c:v>143.79</c:v>
                </c:pt>
                <c:pt idx="46">
                  <c:v>141.92000000000002</c:v>
                </c:pt>
                <c:pt idx="47">
                  <c:v>143</c:v>
                </c:pt>
                <c:pt idx="48">
                  <c:v>142.4</c:v>
                </c:pt>
                <c:pt idx="49">
                  <c:v>142.06</c:v>
                </c:pt>
                <c:pt idx="50">
                  <c:v>143.74</c:v>
                </c:pt>
                <c:pt idx="51">
                  <c:v>145.08000000000001</c:v>
                </c:pt>
                <c:pt idx="52">
                  <c:v>143.31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Hárok1!$G$1</c:f>
              <c:strCache>
                <c:ptCount val="1"/>
                <c:pt idx="0">
                  <c:v>CZ</c:v>
                </c:pt>
              </c:strCache>
            </c:strRef>
          </c:tx>
          <c:val>
            <c:numRef>
              <c:f>Hárok1!$G$2:$G$54</c:f>
              <c:numCache>
                <c:formatCode>#,##0.00</c:formatCode>
                <c:ptCount val="53"/>
                <c:pt idx="1">
                  <c:v>143.00490000000002</c:v>
                </c:pt>
                <c:pt idx="2">
                  <c:v>142.4177</c:v>
                </c:pt>
                <c:pt idx="3">
                  <c:v>138.9821</c:v>
                </c:pt>
                <c:pt idx="4">
                  <c:v>135.15170000000001</c:v>
                </c:pt>
                <c:pt idx="5">
                  <c:v>135.08790000000002</c:v>
                </c:pt>
                <c:pt idx="6">
                  <c:v>134.71899999999999</c:v>
                </c:pt>
                <c:pt idx="7">
                  <c:v>134.04580000000001</c:v>
                </c:pt>
                <c:pt idx="8">
                  <c:v>137.3664</c:v>
                </c:pt>
                <c:pt idx="9">
                  <c:v>141.6174</c:v>
                </c:pt>
                <c:pt idx="10">
                  <c:v>143.81650000000002</c:v>
                </c:pt>
                <c:pt idx="11">
                  <c:v>143.21090000000001</c:v>
                </c:pt>
                <c:pt idx="12">
                  <c:v>140.86490000000001</c:v>
                </c:pt>
                <c:pt idx="13">
                  <c:v>140.10930000000002</c:v>
                </c:pt>
                <c:pt idx="14">
                  <c:v>140.8184</c:v>
                </c:pt>
                <c:pt idx="15">
                  <c:v>140.0916</c:v>
                </c:pt>
                <c:pt idx="16">
                  <c:v>140.12960000000001</c:v>
                </c:pt>
                <c:pt idx="17">
                  <c:v>138.45510000000002</c:v>
                </c:pt>
                <c:pt idx="18">
                  <c:v>137.1044</c:v>
                </c:pt>
                <c:pt idx="19">
                  <c:v>133.51730000000001</c:v>
                </c:pt>
                <c:pt idx="20">
                  <c:v>133.24610000000001</c:v>
                </c:pt>
                <c:pt idx="21">
                  <c:v>134.07429999999999</c:v>
                </c:pt>
                <c:pt idx="22">
                  <c:v>137.14170000000001</c:v>
                </c:pt>
                <c:pt idx="23">
                  <c:v>138.20850000000002</c:v>
                </c:pt>
                <c:pt idx="24">
                  <c:v>141.89160000000001</c:v>
                </c:pt>
                <c:pt idx="25">
                  <c:v>141.9804</c:v>
                </c:pt>
                <c:pt idx="26">
                  <c:v>141.50839999999999</c:v>
                </c:pt>
                <c:pt idx="27">
                  <c:v>141.46890000000002</c:v>
                </c:pt>
                <c:pt idx="28">
                  <c:v>141.5334</c:v>
                </c:pt>
                <c:pt idx="29">
                  <c:v>141.61860000000001</c:v>
                </c:pt>
                <c:pt idx="30">
                  <c:v>142.79920000000001</c:v>
                </c:pt>
                <c:pt idx="31">
                  <c:v>140.6737</c:v>
                </c:pt>
                <c:pt idx="32">
                  <c:v>140.249</c:v>
                </c:pt>
                <c:pt idx="33">
                  <c:v>143.93270000000001</c:v>
                </c:pt>
                <c:pt idx="34">
                  <c:v>148.00830000000002</c:v>
                </c:pt>
                <c:pt idx="35">
                  <c:v>148.76920000000001</c:v>
                </c:pt>
                <c:pt idx="36">
                  <c:v>149.08340000000001</c:v>
                </c:pt>
                <c:pt idx="37">
                  <c:v>145.71030000000002</c:v>
                </c:pt>
                <c:pt idx="38">
                  <c:v>144.35820000000001</c:v>
                </c:pt>
                <c:pt idx="39">
                  <c:v>142.1086</c:v>
                </c:pt>
                <c:pt idx="40">
                  <c:v>140.7166</c:v>
                </c:pt>
                <c:pt idx="41">
                  <c:v>140.7423</c:v>
                </c:pt>
                <c:pt idx="42">
                  <c:v>137.26250000000002</c:v>
                </c:pt>
                <c:pt idx="43">
                  <c:v>136.66240000000002</c:v>
                </c:pt>
                <c:pt idx="44">
                  <c:v>136.29080000000002</c:v>
                </c:pt>
                <c:pt idx="45">
                  <c:v>136.36660000000001</c:v>
                </c:pt>
                <c:pt idx="46">
                  <c:v>135.63589999999999</c:v>
                </c:pt>
                <c:pt idx="47">
                  <c:v>135.93690000000001</c:v>
                </c:pt>
                <c:pt idx="48">
                  <c:v>135.99270000000001</c:v>
                </c:pt>
                <c:pt idx="49">
                  <c:v>136.36440000000002</c:v>
                </c:pt>
                <c:pt idx="50">
                  <c:v>136.86860000000001</c:v>
                </c:pt>
                <c:pt idx="51">
                  <c:v>136.25310000000002</c:v>
                </c:pt>
                <c:pt idx="52">
                  <c:v>136.8545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Hárok1!$H$1</c:f>
              <c:strCache>
                <c:ptCount val="1"/>
                <c:pt idx="0">
                  <c:v>SRN</c:v>
                </c:pt>
              </c:strCache>
            </c:strRef>
          </c:tx>
          <c:val>
            <c:numRef>
              <c:f>Hárok1!$H$2:$H$54</c:f>
              <c:numCache>
                <c:formatCode>#,##0.00</c:formatCode>
                <c:ptCount val="53"/>
                <c:pt idx="1">
                  <c:v>141</c:v>
                </c:pt>
                <c:pt idx="2">
                  <c:v>139.05000000000001</c:v>
                </c:pt>
                <c:pt idx="3">
                  <c:v>134.68</c:v>
                </c:pt>
                <c:pt idx="4">
                  <c:v>134.34</c:v>
                </c:pt>
                <c:pt idx="5">
                  <c:v>135.67000000000002</c:v>
                </c:pt>
                <c:pt idx="6">
                  <c:v>141</c:v>
                </c:pt>
                <c:pt idx="7">
                  <c:v>147.65</c:v>
                </c:pt>
                <c:pt idx="8">
                  <c:v>152.37</c:v>
                </c:pt>
                <c:pt idx="9">
                  <c:v>156.75</c:v>
                </c:pt>
                <c:pt idx="10">
                  <c:v>155.72999999999999</c:v>
                </c:pt>
                <c:pt idx="11">
                  <c:v>151.25</c:v>
                </c:pt>
                <c:pt idx="12">
                  <c:v>149.87</c:v>
                </c:pt>
                <c:pt idx="13">
                  <c:v>149.31</c:v>
                </c:pt>
                <c:pt idx="14">
                  <c:v>149.36000000000001</c:v>
                </c:pt>
                <c:pt idx="15">
                  <c:v>148.68</c:v>
                </c:pt>
                <c:pt idx="16">
                  <c:v>147.61000000000001</c:v>
                </c:pt>
                <c:pt idx="17">
                  <c:v>146.38</c:v>
                </c:pt>
                <c:pt idx="18">
                  <c:v>143.62</c:v>
                </c:pt>
                <c:pt idx="19">
                  <c:v>141.75</c:v>
                </c:pt>
                <c:pt idx="20">
                  <c:v>144.15</c:v>
                </c:pt>
                <c:pt idx="21">
                  <c:v>147.85</c:v>
                </c:pt>
                <c:pt idx="22">
                  <c:v>149.06</c:v>
                </c:pt>
                <c:pt idx="23">
                  <c:v>149.47999999999999</c:v>
                </c:pt>
                <c:pt idx="24">
                  <c:v>149.39000000000001</c:v>
                </c:pt>
                <c:pt idx="25">
                  <c:v>148.31</c:v>
                </c:pt>
                <c:pt idx="26">
                  <c:v>148.47</c:v>
                </c:pt>
                <c:pt idx="27">
                  <c:v>148.72</c:v>
                </c:pt>
                <c:pt idx="28">
                  <c:v>148.45000000000002</c:v>
                </c:pt>
                <c:pt idx="29">
                  <c:v>147.22</c:v>
                </c:pt>
                <c:pt idx="30">
                  <c:v>144.67000000000002</c:v>
                </c:pt>
                <c:pt idx="31">
                  <c:v>144.51</c:v>
                </c:pt>
                <c:pt idx="32">
                  <c:v>149.64000000000001</c:v>
                </c:pt>
                <c:pt idx="33">
                  <c:v>156.58000000000001</c:v>
                </c:pt>
                <c:pt idx="34">
                  <c:v>159.39000000000001</c:v>
                </c:pt>
                <c:pt idx="35">
                  <c:v>159.72</c:v>
                </c:pt>
                <c:pt idx="36">
                  <c:v>156.22999999999999</c:v>
                </c:pt>
                <c:pt idx="37">
                  <c:v>150.75</c:v>
                </c:pt>
                <c:pt idx="38">
                  <c:v>146.74</c:v>
                </c:pt>
                <c:pt idx="39">
                  <c:v>144.70000000000002</c:v>
                </c:pt>
                <c:pt idx="40">
                  <c:v>143.81</c:v>
                </c:pt>
                <c:pt idx="41">
                  <c:v>141.46</c:v>
                </c:pt>
                <c:pt idx="42">
                  <c:v>140.70000000000002</c:v>
                </c:pt>
                <c:pt idx="43">
                  <c:v>140.32</c:v>
                </c:pt>
                <c:pt idx="44">
                  <c:v>140.62</c:v>
                </c:pt>
                <c:pt idx="45">
                  <c:v>140.45000000000002</c:v>
                </c:pt>
                <c:pt idx="46">
                  <c:v>140.25</c:v>
                </c:pt>
                <c:pt idx="47">
                  <c:v>140.53</c:v>
                </c:pt>
                <c:pt idx="48">
                  <c:v>140.16</c:v>
                </c:pt>
                <c:pt idx="49">
                  <c:v>140.11000000000001</c:v>
                </c:pt>
                <c:pt idx="50">
                  <c:v>140.47</c:v>
                </c:pt>
                <c:pt idx="51">
                  <c:v>140.16</c:v>
                </c:pt>
                <c:pt idx="52">
                  <c:v>140.44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Hárok1!$I$1</c:f>
              <c:strCache>
                <c:ptCount val="1"/>
                <c:pt idx="0">
                  <c:v>PL</c:v>
                </c:pt>
              </c:strCache>
            </c:strRef>
          </c:tx>
          <c:val>
            <c:numRef>
              <c:f>Hárok1!$I$2:$I$54</c:f>
              <c:numCache>
                <c:formatCode>#,##0.00</c:formatCode>
                <c:ptCount val="53"/>
                <c:pt idx="1">
                  <c:v>139.14600000000002</c:v>
                </c:pt>
                <c:pt idx="2">
                  <c:v>136.69480000000001</c:v>
                </c:pt>
                <c:pt idx="3">
                  <c:v>133.1369</c:v>
                </c:pt>
                <c:pt idx="4">
                  <c:v>130.82480000000001</c:v>
                </c:pt>
                <c:pt idx="5">
                  <c:v>132.30190000000002</c:v>
                </c:pt>
                <c:pt idx="6">
                  <c:v>134.89580000000001</c:v>
                </c:pt>
                <c:pt idx="7">
                  <c:v>141.29410000000001</c:v>
                </c:pt>
                <c:pt idx="8">
                  <c:v>147.22620000000001</c:v>
                </c:pt>
                <c:pt idx="9">
                  <c:v>150.0162</c:v>
                </c:pt>
                <c:pt idx="10">
                  <c:v>150.7329</c:v>
                </c:pt>
                <c:pt idx="11">
                  <c:v>145.5085</c:v>
                </c:pt>
                <c:pt idx="12">
                  <c:v>142.54170000000002</c:v>
                </c:pt>
                <c:pt idx="13">
                  <c:v>142.828</c:v>
                </c:pt>
                <c:pt idx="14">
                  <c:v>143.24890000000002</c:v>
                </c:pt>
                <c:pt idx="15">
                  <c:v>143.7286</c:v>
                </c:pt>
                <c:pt idx="16">
                  <c:v>144.06360000000001</c:v>
                </c:pt>
                <c:pt idx="17">
                  <c:v>139.8056</c:v>
                </c:pt>
                <c:pt idx="18">
                  <c:v>138.54990000000001</c:v>
                </c:pt>
                <c:pt idx="19">
                  <c:v>134.4665</c:v>
                </c:pt>
                <c:pt idx="20">
                  <c:v>136.0822</c:v>
                </c:pt>
                <c:pt idx="21">
                  <c:v>140.30950000000001</c:v>
                </c:pt>
                <c:pt idx="22">
                  <c:v>142.23850000000002</c:v>
                </c:pt>
                <c:pt idx="23">
                  <c:v>143.61260000000001</c:v>
                </c:pt>
                <c:pt idx="24">
                  <c:v>144.41990000000001</c:v>
                </c:pt>
                <c:pt idx="25">
                  <c:v>142.91120000000001</c:v>
                </c:pt>
                <c:pt idx="26">
                  <c:v>141.80710000000002</c:v>
                </c:pt>
                <c:pt idx="27">
                  <c:v>141.62880000000001</c:v>
                </c:pt>
                <c:pt idx="28">
                  <c:v>143.3878</c:v>
                </c:pt>
                <c:pt idx="29">
                  <c:v>143.0352</c:v>
                </c:pt>
                <c:pt idx="30">
                  <c:v>141.1634</c:v>
                </c:pt>
                <c:pt idx="31">
                  <c:v>140.54040000000001</c:v>
                </c:pt>
                <c:pt idx="32">
                  <c:v>144.67320000000001</c:v>
                </c:pt>
                <c:pt idx="33">
                  <c:v>149.64160000000001</c:v>
                </c:pt>
                <c:pt idx="34">
                  <c:v>153.1277</c:v>
                </c:pt>
                <c:pt idx="35">
                  <c:v>153.75800000000001</c:v>
                </c:pt>
                <c:pt idx="36">
                  <c:v>150.48080000000002</c:v>
                </c:pt>
                <c:pt idx="37">
                  <c:v>144.73740000000001</c:v>
                </c:pt>
                <c:pt idx="38">
                  <c:v>141.37220000000002</c:v>
                </c:pt>
                <c:pt idx="39">
                  <c:v>139.19740000000002</c:v>
                </c:pt>
                <c:pt idx="40">
                  <c:v>138.60670000000002</c:v>
                </c:pt>
                <c:pt idx="41">
                  <c:v>136.9932</c:v>
                </c:pt>
                <c:pt idx="42">
                  <c:v>134.02979999999999</c:v>
                </c:pt>
                <c:pt idx="43">
                  <c:v>131.33590000000001</c:v>
                </c:pt>
                <c:pt idx="44">
                  <c:v>129.97</c:v>
                </c:pt>
                <c:pt idx="45">
                  <c:v>130.1301</c:v>
                </c:pt>
                <c:pt idx="46">
                  <c:v>130.5814</c:v>
                </c:pt>
                <c:pt idx="47">
                  <c:v>129.94210000000001</c:v>
                </c:pt>
                <c:pt idx="48">
                  <c:v>129.75579999999999</c:v>
                </c:pt>
                <c:pt idx="49">
                  <c:v>128.81270000000001</c:v>
                </c:pt>
                <c:pt idx="50">
                  <c:v>127.8322</c:v>
                </c:pt>
                <c:pt idx="51">
                  <c:v>128.4554</c:v>
                </c:pt>
                <c:pt idx="52">
                  <c:v>128.3152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Hárok1!$J$1</c:f>
              <c:strCache>
                <c:ptCount val="1"/>
                <c:pt idx="0">
                  <c:v>HU</c:v>
                </c:pt>
              </c:strCache>
            </c:strRef>
          </c:tx>
          <c:val>
            <c:numRef>
              <c:f>Hárok1!$J$2:$J$54</c:f>
              <c:numCache>
                <c:formatCode>#,##0.00</c:formatCode>
                <c:ptCount val="53"/>
                <c:pt idx="1">
                  <c:v>145.43600000000001</c:v>
                </c:pt>
                <c:pt idx="2">
                  <c:v>144.41630000000001</c:v>
                </c:pt>
                <c:pt idx="3">
                  <c:v>142.23340000000002</c:v>
                </c:pt>
                <c:pt idx="4">
                  <c:v>138.81550000000001</c:v>
                </c:pt>
                <c:pt idx="5">
                  <c:v>137.50190000000001</c:v>
                </c:pt>
                <c:pt idx="6">
                  <c:v>140.0575</c:v>
                </c:pt>
                <c:pt idx="7">
                  <c:v>147.10310000000001</c:v>
                </c:pt>
                <c:pt idx="8">
                  <c:v>153.04349999999999</c:v>
                </c:pt>
                <c:pt idx="9">
                  <c:v>156.56810000000002</c:v>
                </c:pt>
                <c:pt idx="10">
                  <c:v>162.5136</c:v>
                </c:pt>
                <c:pt idx="11">
                  <c:v>157.05330000000001</c:v>
                </c:pt>
                <c:pt idx="12">
                  <c:v>152.58240000000001</c:v>
                </c:pt>
                <c:pt idx="13">
                  <c:v>153.0264</c:v>
                </c:pt>
                <c:pt idx="14">
                  <c:v>153.0591</c:v>
                </c:pt>
                <c:pt idx="15">
                  <c:v>152.8272</c:v>
                </c:pt>
                <c:pt idx="16">
                  <c:v>152.36610000000002</c:v>
                </c:pt>
                <c:pt idx="17">
                  <c:v>148.53570000000002</c:v>
                </c:pt>
                <c:pt idx="18">
                  <c:v>146.80520000000001</c:v>
                </c:pt>
                <c:pt idx="19">
                  <c:v>142.98430000000002</c:v>
                </c:pt>
                <c:pt idx="20">
                  <c:v>141.81470000000002</c:v>
                </c:pt>
                <c:pt idx="21">
                  <c:v>143.5909</c:v>
                </c:pt>
                <c:pt idx="22">
                  <c:v>147.166</c:v>
                </c:pt>
                <c:pt idx="23">
                  <c:v>148.4194</c:v>
                </c:pt>
                <c:pt idx="24">
                  <c:v>151.20910000000001</c:v>
                </c:pt>
                <c:pt idx="25">
                  <c:v>150.47320000000002</c:v>
                </c:pt>
                <c:pt idx="26">
                  <c:v>149.79179999999999</c:v>
                </c:pt>
                <c:pt idx="27">
                  <c:v>151.7756</c:v>
                </c:pt>
                <c:pt idx="28">
                  <c:v>150.9957</c:v>
                </c:pt>
                <c:pt idx="29">
                  <c:v>150.51179999999999</c:v>
                </c:pt>
                <c:pt idx="30">
                  <c:v>148.32670000000002</c:v>
                </c:pt>
                <c:pt idx="31">
                  <c:v>146.60169999999999</c:v>
                </c:pt>
                <c:pt idx="32">
                  <c:v>148.44200000000001</c:v>
                </c:pt>
                <c:pt idx="33">
                  <c:v>153.97920000000002</c:v>
                </c:pt>
                <c:pt idx="34">
                  <c:v>153.97920000000002</c:v>
                </c:pt>
                <c:pt idx="35">
                  <c:v>159.14600000000002</c:v>
                </c:pt>
                <c:pt idx="36">
                  <c:v>158.71040000000002</c:v>
                </c:pt>
                <c:pt idx="37">
                  <c:v>160.17959999999999</c:v>
                </c:pt>
                <c:pt idx="38">
                  <c:v>153.22839999999999</c:v>
                </c:pt>
                <c:pt idx="39">
                  <c:v>149.55010000000001</c:v>
                </c:pt>
                <c:pt idx="40">
                  <c:v>145.58629999999999</c:v>
                </c:pt>
                <c:pt idx="41">
                  <c:v>145.91480000000001</c:v>
                </c:pt>
                <c:pt idx="42">
                  <c:v>146.8503</c:v>
                </c:pt>
                <c:pt idx="43">
                  <c:v>143.20440000000002</c:v>
                </c:pt>
                <c:pt idx="44">
                  <c:v>142.23840000000001</c:v>
                </c:pt>
                <c:pt idx="45">
                  <c:v>142.05090000000001</c:v>
                </c:pt>
                <c:pt idx="46">
                  <c:v>142.8184</c:v>
                </c:pt>
                <c:pt idx="47">
                  <c:v>142.53470000000002</c:v>
                </c:pt>
                <c:pt idx="48">
                  <c:v>142.3878</c:v>
                </c:pt>
                <c:pt idx="49">
                  <c:v>141.74209999999999</c:v>
                </c:pt>
                <c:pt idx="50">
                  <c:v>142.81620000000001</c:v>
                </c:pt>
                <c:pt idx="51">
                  <c:v>143.5513</c:v>
                </c:pt>
                <c:pt idx="52">
                  <c:v>144.53380000000001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811776"/>
        <c:axId val="194813312"/>
      </c:lineChart>
      <c:catAx>
        <c:axId val="1948117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4813312"/>
        <c:crosses val="autoZero"/>
        <c:auto val="1"/>
        <c:lblAlgn val="ctr"/>
        <c:lblOffset val="100"/>
        <c:noMultiLvlLbl val="0"/>
      </c:catAx>
      <c:valAx>
        <c:axId val="194813312"/>
        <c:scaling>
          <c:orientation val="minMax"/>
          <c:min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k-SK" dirty="0"/>
                  <a:t>Cena</a:t>
                </a:r>
                <a:r>
                  <a:rPr lang="sk-SK" baseline="0" dirty="0"/>
                  <a:t>  za 100 kg v </a:t>
                </a:r>
                <a:r>
                  <a:rPr lang="sk-SK" baseline="0" dirty="0" smtClean="0"/>
                  <a:t>JUT</a:t>
                </a:r>
                <a:endParaRPr lang="sk-SK" dirty="0"/>
              </a:p>
            </c:rich>
          </c:tx>
          <c:layout/>
          <c:overlay val="0"/>
        </c:title>
        <c:numFmt formatCode="#,##0.00" sourceLinked="1"/>
        <c:majorTickMark val="none"/>
        <c:minorTickMark val="none"/>
        <c:tickLblPos val="nextTo"/>
        <c:crossAx val="1948117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 dirty="0" smtClean="0"/>
              <a:t>Ceny jat</a:t>
            </a:r>
            <a:r>
              <a:rPr lang="sk-SK" dirty="0"/>
              <a:t>. </a:t>
            </a:r>
            <a:r>
              <a:rPr lang="sk-SK" dirty="0" smtClean="0"/>
              <a:t>ošípaných </a:t>
            </a:r>
            <a:r>
              <a:rPr lang="sk-SK" dirty="0"/>
              <a:t>v </a:t>
            </a:r>
            <a:r>
              <a:rPr lang="sk-SK" dirty="0" smtClean="0"/>
              <a:t>roku 2018 - BE</a:t>
            </a:r>
            <a:r>
              <a:rPr lang="sk-SK" dirty="0"/>
              <a:t>, SK, SRN a PL v JUT / 100 kg</a:t>
            </a:r>
            <a:endParaRPr lang="en-US" dirty="0"/>
          </a:p>
        </c:rich>
      </c:tx>
      <c:layout>
        <c:manualLayout>
          <c:xMode val="edge"/>
          <c:yMode val="edge"/>
          <c:x val="0.17828341098776634"/>
          <c:y val="1.39374845796354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644665833589784E-2"/>
          <c:y val="9.230774502688735E-2"/>
          <c:w val="0.90318664199553045"/>
          <c:h val="0.78273301523495942"/>
        </c:manualLayout>
      </c:layout>
      <c:lineChart>
        <c:grouping val="standard"/>
        <c:varyColors val="0"/>
        <c:ser>
          <c:idx val="0"/>
          <c:order val="0"/>
          <c:tx>
            <c:strRef>
              <c:f>Hárok2!$R$1</c:f>
              <c:strCache>
                <c:ptCount val="1"/>
                <c:pt idx="0">
                  <c:v>BE</c:v>
                </c:pt>
              </c:strCache>
            </c:strRef>
          </c:tx>
          <c:cat>
            <c:numRef>
              <c:f>Hárok2!$Q$2:$Q$26</c:f>
              <c:numCache>
                <c:formatCode>General</c:formatCode>
                <c:ptCount val="25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</c:numCache>
            </c:numRef>
          </c:cat>
          <c:val>
            <c:numRef>
              <c:f>Hárok2!$R$2:$R$26</c:f>
              <c:numCache>
                <c:formatCode>#,##0.00</c:formatCode>
                <c:ptCount val="25"/>
                <c:pt idx="0">
                  <c:v>105.9</c:v>
                </c:pt>
                <c:pt idx="1">
                  <c:v>105.4</c:v>
                </c:pt>
                <c:pt idx="2">
                  <c:v>103.10000000000001</c:v>
                </c:pt>
                <c:pt idx="3">
                  <c:v>104</c:v>
                </c:pt>
                <c:pt idx="4">
                  <c:v>103.3</c:v>
                </c:pt>
                <c:pt idx="5">
                  <c:v>103.60000000000001</c:v>
                </c:pt>
                <c:pt idx="6">
                  <c:v>103.60000000000001</c:v>
                </c:pt>
                <c:pt idx="7">
                  <c:v>105.7</c:v>
                </c:pt>
                <c:pt idx="8">
                  <c:v>105.8</c:v>
                </c:pt>
                <c:pt idx="9">
                  <c:v>105.60000000000001</c:v>
                </c:pt>
                <c:pt idx="10">
                  <c:v>105.7</c:v>
                </c:pt>
                <c:pt idx="11">
                  <c:v>105.9</c:v>
                </c:pt>
                <c:pt idx="12">
                  <c:v>106</c:v>
                </c:pt>
                <c:pt idx="13">
                  <c:v>105.9</c:v>
                </c:pt>
                <c:pt idx="14">
                  <c:v>105.4</c:v>
                </c:pt>
                <c:pt idx="15">
                  <c:v>105</c:v>
                </c:pt>
                <c:pt idx="16">
                  <c:v>103.10000000000001</c:v>
                </c:pt>
                <c:pt idx="17">
                  <c:v>103.7</c:v>
                </c:pt>
                <c:pt idx="18">
                  <c:v>103.60000000000001</c:v>
                </c:pt>
                <c:pt idx="19">
                  <c:v>104.7</c:v>
                </c:pt>
                <c:pt idx="20">
                  <c:v>108.5</c:v>
                </c:pt>
                <c:pt idx="21">
                  <c:v>109.10000000000001</c:v>
                </c:pt>
                <c:pt idx="22">
                  <c:v>111.10000000000001</c:v>
                </c:pt>
                <c:pt idx="23">
                  <c:v>111.3</c:v>
                </c:pt>
                <c:pt idx="24">
                  <c:v>113.8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Hárok2!$S$1</c:f>
              <c:strCache>
                <c:ptCount val="1"/>
                <c:pt idx="0">
                  <c:v>SK</c:v>
                </c:pt>
              </c:strCache>
            </c:strRef>
          </c:tx>
          <c:cat>
            <c:numRef>
              <c:f>Hárok2!$Q$2:$Q$26</c:f>
              <c:numCache>
                <c:formatCode>General</c:formatCode>
                <c:ptCount val="25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</c:numCache>
            </c:numRef>
          </c:cat>
          <c:val>
            <c:numRef>
              <c:f>Hárok2!$S$2:$S$26</c:f>
              <c:numCache>
                <c:formatCode>#,##0.00</c:formatCode>
                <c:ptCount val="25"/>
                <c:pt idx="0">
                  <c:v>148.42000000000002</c:v>
                </c:pt>
                <c:pt idx="1">
                  <c:v>146.63</c:v>
                </c:pt>
                <c:pt idx="2">
                  <c:v>144.82</c:v>
                </c:pt>
                <c:pt idx="3">
                  <c:v>143.96</c:v>
                </c:pt>
                <c:pt idx="4">
                  <c:v>143.70000000000002</c:v>
                </c:pt>
                <c:pt idx="5">
                  <c:v>143.79</c:v>
                </c:pt>
                <c:pt idx="6">
                  <c:v>141.92000000000002</c:v>
                </c:pt>
                <c:pt idx="7">
                  <c:v>143</c:v>
                </c:pt>
                <c:pt idx="8">
                  <c:v>142.4</c:v>
                </c:pt>
                <c:pt idx="9">
                  <c:v>142.06</c:v>
                </c:pt>
                <c:pt idx="10">
                  <c:v>143.74</c:v>
                </c:pt>
                <c:pt idx="11">
                  <c:v>145.08000000000001</c:v>
                </c:pt>
                <c:pt idx="12">
                  <c:v>143.31</c:v>
                </c:pt>
                <c:pt idx="13">
                  <c:v>141.4</c:v>
                </c:pt>
                <c:pt idx="14">
                  <c:v>144.09</c:v>
                </c:pt>
                <c:pt idx="15">
                  <c:v>142.51</c:v>
                </c:pt>
                <c:pt idx="16">
                  <c:v>141.44</c:v>
                </c:pt>
                <c:pt idx="17">
                  <c:v>140.11000000000001</c:v>
                </c:pt>
                <c:pt idx="18">
                  <c:v>140.72</c:v>
                </c:pt>
                <c:pt idx="19">
                  <c:v>141.66</c:v>
                </c:pt>
                <c:pt idx="20">
                  <c:v>140.26</c:v>
                </c:pt>
                <c:pt idx="21">
                  <c:v>140.05000000000001</c:v>
                </c:pt>
                <c:pt idx="22">
                  <c:v>140.57</c:v>
                </c:pt>
                <c:pt idx="23">
                  <c:v>139.46</c:v>
                </c:pt>
                <c:pt idx="24">
                  <c:v>140.89000000000001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Hárok2!$T$1</c:f>
              <c:strCache>
                <c:ptCount val="1"/>
                <c:pt idx="0">
                  <c:v>SRN</c:v>
                </c:pt>
              </c:strCache>
            </c:strRef>
          </c:tx>
          <c:spPr>
            <a:ln>
              <a:solidFill>
                <a:srgbClr val="476D1D"/>
              </a:solidFill>
            </a:ln>
          </c:spPr>
          <c:cat>
            <c:numRef>
              <c:f>Hárok2!$Q$2:$Q$26</c:f>
              <c:numCache>
                <c:formatCode>General</c:formatCode>
                <c:ptCount val="25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</c:numCache>
            </c:numRef>
          </c:cat>
          <c:val>
            <c:numRef>
              <c:f>Hárok2!$T$2:$T$26</c:f>
              <c:numCache>
                <c:formatCode>#,##0.00</c:formatCode>
                <c:ptCount val="25"/>
                <c:pt idx="0">
                  <c:v>143.81</c:v>
                </c:pt>
                <c:pt idx="1">
                  <c:v>141.46</c:v>
                </c:pt>
                <c:pt idx="2">
                  <c:v>140.70000000000002</c:v>
                </c:pt>
                <c:pt idx="3">
                  <c:v>140.32</c:v>
                </c:pt>
                <c:pt idx="4">
                  <c:v>140.62</c:v>
                </c:pt>
                <c:pt idx="5">
                  <c:v>140.45000000000002</c:v>
                </c:pt>
                <c:pt idx="6">
                  <c:v>140.25</c:v>
                </c:pt>
                <c:pt idx="7">
                  <c:v>140.53</c:v>
                </c:pt>
                <c:pt idx="8">
                  <c:v>140.16</c:v>
                </c:pt>
                <c:pt idx="9">
                  <c:v>140.11000000000001</c:v>
                </c:pt>
                <c:pt idx="10">
                  <c:v>140.47</c:v>
                </c:pt>
                <c:pt idx="11">
                  <c:v>140.16</c:v>
                </c:pt>
                <c:pt idx="12">
                  <c:v>140.44</c:v>
                </c:pt>
                <c:pt idx="13">
                  <c:v>139.76</c:v>
                </c:pt>
                <c:pt idx="14">
                  <c:v>140.07</c:v>
                </c:pt>
                <c:pt idx="15">
                  <c:v>140</c:v>
                </c:pt>
                <c:pt idx="16">
                  <c:v>140.33000000000001</c:v>
                </c:pt>
                <c:pt idx="17">
                  <c:v>140.32</c:v>
                </c:pt>
                <c:pt idx="18">
                  <c:v>141.92000000000002</c:v>
                </c:pt>
                <c:pt idx="19">
                  <c:v>143.59</c:v>
                </c:pt>
                <c:pt idx="20">
                  <c:v>144.1</c:v>
                </c:pt>
                <c:pt idx="21">
                  <c:v>144.61000000000001</c:v>
                </c:pt>
                <c:pt idx="22">
                  <c:v>144.62</c:v>
                </c:pt>
                <c:pt idx="23">
                  <c:v>146.31</c:v>
                </c:pt>
                <c:pt idx="24">
                  <c:v>151.24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Hárok2!$U$1</c:f>
              <c:strCache>
                <c:ptCount val="1"/>
                <c:pt idx="0">
                  <c:v>PL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cat>
            <c:numRef>
              <c:f>Hárok2!$Q$2:$Q$26</c:f>
              <c:numCache>
                <c:formatCode>General</c:formatCode>
                <c:ptCount val="25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</c:numCache>
            </c:numRef>
          </c:cat>
          <c:val>
            <c:numRef>
              <c:f>Hárok2!$U$2:$U$26</c:f>
              <c:numCache>
                <c:formatCode>#,##0.00</c:formatCode>
                <c:ptCount val="25"/>
                <c:pt idx="0">
                  <c:v>138.60670000000002</c:v>
                </c:pt>
                <c:pt idx="1">
                  <c:v>136.9932</c:v>
                </c:pt>
                <c:pt idx="2">
                  <c:v>134.02979999999999</c:v>
                </c:pt>
                <c:pt idx="3">
                  <c:v>131.33590000000001</c:v>
                </c:pt>
                <c:pt idx="4">
                  <c:v>129.97</c:v>
                </c:pt>
                <c:pt idx="5">
                  <c:v>130.1301</c:v>
                </c:pt>
                <c:pt idx="6">
                  <c:v>130.5814</c:v>
                </c:pt>
                <c:pt idx="7">
                  <c:v>129.94210000000001</c:v>
                </c:pt>
                <c:pt idx="8">
                  <c:v>129.75579999999999</c:v>
                </c:pt>
                <c:pt idx="9">
                  <c:v>128.81270000000001</c:v>
                </c:pt>
                <c:pt idx="10">
                  <c:v>127.8322</c:v>
                </c:pt>
                <c:pt idx="11">
                  <c:v>128.4554</c:v>
                </c:pt>
                <c:pt idx="12">
                  <c:v>128.3152</c:v>
                </c:pt>
                <c:pt idx="13">
                  <c:v>125.745</c:v>
                </c:pt>
                <c:pt idx="14">
                  <c:v>125.55430000000001</c:v>
                </c:pt>
                <c:pt idx="15">
                  <c:v>125.62140000000001</c:v>
                </c:pt>
                <c:pt idx="16">
                  <c:v>125.7119</c:v>
                </c:pt>
                <c:pt idx="17">
                  <c:v>126.033</c:v>
                </c:pt>
                <c:pt idx="18">
                  <c:v>126.60570000000001</c:v>
                </c:pt>
                <c:pt idx="19">
                  <c:v>127.84670000000001</c:v>
                </c:pt>
                <c:pt idx="20">
                  <c:v>127.84490000000001</c:v>
                </c:pt>
                <c:pt idx="21">
                  <c:v>128.82990000000001</c:v>
                </c:pt>
                <c:pt idx="22">
                  <c:v>130.05700000000002</c:v>
                </c:pt>
                <c:pt idx="23">
                  <c:v>131.65219999999999</c:v>
                </c:pt>
                <c:pt idx="24">
                  <c:v>137.87560000000002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124224"/>
        <c:axId val="195138304"/>
      </c:lineChart>
      <c:catAx>
        <c:axId val="19512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138304"/>
        <c:crosses val="autoZero"/>
        <c:auto val="1"/>
        <c:lblAlgn val="ctr"/>
        <c:lblOffset val="100"/>
        <c:noMultiLvlLbl val="0"/>
      </c:catAx>
      <c:valAx>
        <c:axId val="195138304"/>
        <c:scaling>
          <c:orientation val="minMax"/>
          <c:min val="100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sk-SK"/>
          </a:p>
        </c:txPr>
        <c:crossAx val="195124224"/>
        <c:crosses val="autoZero"/>
        <c:crossBetween val="between"/>
        <c:majorUnit val="5"/>
      </c:valAx>
      <c:spPr>
        <a:pattFill prst="pct50">
          <a:fgClr>
            <a:srgbClr val="FFC000"/>
          </a:fgClr>
          <a:bgClr>
            <a:schemeClr val="bg1"/>
          </a:bgClr>
        </a:pattFill>
      </c:spPr>
    </c:plotArea>
    <c:legend>
      <c:legendPos val="b"/>
      <c:layout>
        <c:manualLayout>
          <c:xMode val="edge"/>
          <c:yMode val="edge"/>
          <c:x val="0.26781450723582151"/>
          <c:y val="0.9448378390857004"/>
          <c:w val="0.44477439749492859"/>
          <c:h val="4.1419099176570572E-2"/>
        </c:manualLayout>
      </c:layout>
      <c:overlay val="0"/>
      <c:txPr>
        <a:bodyPr/>
        <a:lstStyle/>
        <a:p>
          <a:pPr>
            <a:defRPr sz="1200"/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/>
              <a:t>Vývoj</a:t>
            </a:r>
            <a:r>
              <a:rPr lang="sk-SK" baseline="0"/>
              <a:t> cien jat. ošípaných I.- V. 2019</a:t>
            </a:r>
            <a:endParaRPr lang="sk-SK"/>
          </a:p>
        </c:rich>
      </c:tx>
      <c:layout>
        <c:manualLayout>
          <c:xMode val="edge"/>
          <c:yMode val="edge"/>
          <c:x val="0.26694531190703785"/>
          <c:y val="1.5900059810705965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Hárok3!$D$37</c:f>
              <c:strCache>
                <c:ptCount val="1"/>
                <c:pt idx="0">
                  <c:v>BE</c:v>
                </c:pt>
              </c:strCache>
            </c:strRef>
          </c:tx>
          <c:val>
            <c:numRef>
              <c:f>Hárok3!$D$38:$D$57</c:f>
              <c:numCache>
                <c:formatCode>#,##0.00</c:formatCode>
                <c:ptCount val="20"/>
                <c:pt idx="0">
                  <c:v>105.9</c:v>
                </c:pt>
                <c:pt idx="1">
                  <c:v>105.4</c:v>
                </c:pt>
                <c:pt idx="2">
                  <c:v>105</c:v>
                </c:pt>
                <c:pt idx="3">
                  <c:v>103.10000000000001</c:v>
                </c:pt>
                <c:pt idx="4">
                  <c:v>103.7</c:v>
                </c:pt>
                <c:pt idx="5">
                  <c:v>103.60000000000001</c:v>
                </c:pt>
                <c:pt idx="6">
                  <c:v>104.7</c:v>
                </c:pt>
                <c:pt idx="7">
                  <c:v>108.5</c:v>
                </c:pt>
                <c:pt idx="8">
                  <c:v>109.10000000000001</c:v>
                </c:pt>
                <c:pt idx="9">
                  <c:v>111.10000000000001</c:v>
                </c:pt>
                <c:pt idx="10">
                  <c:v>111.3</c:v>
                </c:pt>
                <c:pt idx="11">
                  <c:v>113.8</c:v>
                </c:pt>
                <c:pt idx="12">
                  <c:v>122.5</c:v>
                </c:pt>
                <c:pt idx="13">
                  <c:v>133.69999999999999</c:v>
                </c:pt>
                <c:pt idx="14">
                  <c:v>144.70000000000002</c:v>
                </c:pt>
                <c:pt idx="15">
                  <c:v>147.1</c:v>
                </c:pt>
                <c:pt idx="16">
                  <c:v>147.20000000000002</c:v>
                </c:pt>
                <c:pt idx="17">
                  <c:v>147.1</c:v>
                </c:pt>
                <c:pt idx="18">
                  <c:v>147.20000000000002</c:v>
                </c:pt>
                <c:pt idx="19">
                  <c:v>148.20000000000002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Hárok3!$E$37</c:f>
              <c:strCache>
                <c:ptCount val="1"/>
                <c:pt idx="0">
                  <c:v>SK</c:v>
                </c:pt>
              </c:strCache>
            </c:strRef>
          </c:tx>
          <c:val>
            <c:numRef>
              <c:f>Hárok3!$E$38:$E$57</c:f>
              <c:numCache>
                <c:formatCode>#,##0.00</c:formatCode>
                <c:ptCount val="20"/>
                <c:pt idx="0">
                  <c:v>141.4</c:v>
                </c:pt>
                <c:pt idx="1">
                  <c:v>144.09</c:v>
                </c:pt>
                <c:pt idx="2">
                  <c:v>142.51</c:v>
                </c:pt>
                <c:pt idx="3">
                  <c:v>141.44</c:v>
                </c:pt>
                <c:pt idx="4">
                  <c:v>140.11000000000001</c:v>
                </c:pt>
                <c:pt idx="5">
                  <c:v>140.72</c:v>
                </c:pt>
                <c:pt idx="6">
                  <c:v>141.66</c:v>
                </c:pt>
                <c:pt idx="7">
                  <c:v>140.26</c:v>
                </c:pt>
                <c:pt idx="8">
                  <c:v>140.05000000000001</c:v>
                </c:pt>
                <c:pt idx="9">
                  <c:v>140.57</c:v>
                </c:pt>
                <c:pt idx="10">
                  <c:v>139.46</c:v>
                </c:pt>
                <c:pt idx="11">
                  <c:v>140.89000000000001</c:v>
                </c:pt>
                <c:pt idx="12">
                  <c:v>143.9</c:v>
                </c:pt>
                <c:pt idx="13">
                  <c:v>155.29</c:v>
                </c:pt>
                <c:pt idx="14">
                  <c:v>167.01</c:v>
                </c:pt>
                <c:pt idx="15">
                  <c:v>170.92000000000002</c:v>
                </c:pt>
                <c:pt idx="16">
                  <c:v>174.02</c:v>
                </c:pt>
                <c:pt idx="17">
                  <c:v>174.76</c:v>
                </c:pt>
                <c:pt idx="18">
                  <c:v>174.66</c:v>
                </c:pt>
                <c:pt idx="19">
                  <c:v>177.42000000000002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Hárok3!$F$37</c:f>
              <c:strCache>
                <c:ptCount val="1"/>
                <c:pt idx="0">
                  <c:v>SRN</c:v>
                </c:pt>
              </c:strCache>
            </c:strRef>
          </c:tx>
          <c:marker>
            <c:spPr>
              <a:solidFill>
                <a:srgbClr val="00B050"/>
              </a:solidFill>
            </c:spPr>
          </c:marker>
          <c:val>
            <c:numRef>
              <c:f>Hárok3!$F$38:$F$57</c:f>
              <c:numCache>
                <c:formatCode>#,##0.00</c:formatCode>
                <c:ptCount val="20"/>
                <c:pt idx="0">
                  <c:v>139.76</c:v>
                </c:pt>
                <c:pt idx="1">
                  <c:v>140.07</c:v>
                </c:pt>
                <c:pt idx="2">
                  <c:v>140</c:v>
                </c:pt>
                <c:pt idx="3">
                  <c:v>140.33000000000001</c:v>
                </c:pt>
                <c:pt idx="4">
                  <c:v>140.32</c:v>
                </c:pt>
                <c:pt idx="5">
                  <c:v>141.92000000000002</c:v>
                </c:pt>
                <c:pt idx="6">
                  <c:v>143.59</c:v>
                </c:pt>
                <c:pt idx="7">
                  <c:v>144.1</c:v>
                </c:pt>
                <c:pt idx="8">
                  <c:v>144.61000000000001</c:v>
                </c:pt>
                <c:pt idx="9">
                  <c:v>144.62</c:v>
                </c:pt>
                <c:pt idx="10">
                  <c:v>146.31</c:v>
                </c:pt>
                <c:pt idx="11">
                  <c:v>151.24</c:v>
                </c:pt>
                <c:pt idx="12">
                  <c:v>160.05000000000001</c:v>
                </c:pt>
                <c:pt idx="13">
                  <c:v>170.23</c:v>
                </c:pt>
                <c:pt idx="14">
                  <c:v>176.34</c:v>
                </c:pt>
                <c:pt idx="15">
                  <c:v>177.71</c:v>
                </c:pt>
                <c:pt idx="16">
                  <c:v>178.1</c:v>
                </c:pt>
                <c:pt idx="17">
                  <c:v>178.23</c:v>
                </c:pt>
                <c:pt idx="18">
                  <c:v>179.21</c:v>
                </c:pt>
                <c:pt idx="19">
                  <c:v>182.85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Hárok3!$G$37</c:f>
              <c:strCache>
                <c:ptCount val="1"/>
                <c:pt idx="0">
                  <c:v>PL</c:v>
                </c:pt>
              </c:strCache>
            </c:strRef>
          </c:tx>
          <c:val>
            <c:numRef>
              <c:f>Hárok3!$G$38:$G$57</c:f>
              <c:numCache>
                <c:formatCode>#,##0.00</c:formatCode>
                <c:ptCount val="20"/>
                <c:pt idx="0">
                  <c:v>125.745</c:v>
                </c:pt>
                <c:pt idx="1">
                  <c:v>125.55430000000001</c:v>
                </c:pt>
                <c:pt idx="2">
                  <c:v>125.62140000000001</c:v>
                </c:pt>
                <c:pt idx="3">
                  <c:v>125.7119</c:v>
                </c:pt>
                <c:pt idx="4">
                  <c:v>126.033</c:v>
                </c:pt>
                <c:pt idx="5">
                  <c:v>126.60570000000001</c:v>
                </c:pt>
                <c:pt idx="6">
                  <c:v>127.84670000000001</c:v>
                </c:pt>
                <c:pt idx="7">
                  <c:v>127.84490000000001</c:v>
                </c:pt>
                <c:pt idx="8">
                  <c:v>128.82990000000001</c:v>
                </c:pt>
                <c:pt idx="9">
                  <c:v>130.05700000000002</c:v>
                </c:pt>
                <c:pt idx="10">
                  <c:v>131.65219999999999</c:v>
                </c:pt>
                <c:pt idx="11">
                  <c:v>137.87560000000002</c:v>
                </c:pt>
                <c:pt idx="12">
                  <c:v>149.7319</c:v>
                </c:pt>
                <c:pt idx="13">
                  <c:v>165.9633</c:v>
                </c:pt>
                <c:pt idx="14">
                  <c:v>177.19570000000002</c:v>
                </c:pt>
                <c:pt idx="15">
                  <c:v>178.98140000000001</c:v>
                </c:pt>
                <c:pt idx="16">
                  <c:v>178.69110000000001</c:v>
                </c:pt>
                <c:pt idx="17">
                  <c:v>178.6756</c:v>
                </c:pt>
                <c:pt idx="18">
                  <c:v>177.7037</c:v>
                </c:pt>
                <c:pt idx="19">
                  <c:v>178.005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239296"/>
        <c:axId val="195245184"/>
      </c:lineChart>
      <c:catAx>
        <c:axId val="1952392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5245184"/>
        <c:crosses val="autoZero"/>
        <c:auto val="1"/>
        <c:lblAlgn val="ctr"/>
        <c:lblOffset val="100"/>
        <c:noMultiLvlLbl val="0"/>
      </c:catAx>
      <c:valAx>
        <c:axId val="195245184"/>
        <c:scaling>
          <c:orientation val="minMax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k-SK"/>
                  <a:t>cena</a:t>
                </a:r>
                <a:r>
                  <a:rPr lang="sk-SK" baseline="0"/>
                  <a:t> v JUT</a:t>
                </a:r>
                <a:endParaRPr lang="sk-SK"/>
              </a:p>
            </c:rich>
          </c:tx>
          <c:layout/>
          <c:overlay val="0"/>
        </c:title>
        <c:numFmt formatCode="#,##0.00" sourceLinked="1"/>
        <c:majorTickMark val="none"/>
        <c:minorTickMark val="none"/>
        <c:tickLblPos val="nextTo"/>
        <c:crossAx val="195239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/>
              <a:t>Nakupné</a:t>
            </a:r>
            <a:r>
              <a:rPr lang="sk-SK" baseline="0"/>
              <a:t> ceny jatočných ošípaných</a:t>
            </a:r>
            <a:endParaRPr lang="sk-SK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53975">
              <a:solidFill>
                <a:srgbClr val="C00000"/>
              </a:solidFill>
            </a:ln>
          </c:spPr>
          <c:dPt>
            <c:idx val="0"/>
            <c:bubble3D val="0"/>
            <c:spPr>
              <a:ln w="53975">
                <a:solidFill>
                  <a:srgbClr val="C00000"/>
                </a:solidFill>
              </a:ln>
            </c:spPr>
          </c:dPt>
          <c:cat>
            <c:numRef>
              <c:f>Hárok1!$C$88:$S$88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Hárok1!$C$89:$S$89</c:f>
              <c:numCache>
                <c:formatCode>General</c:formatCode>
                <c:ptCount val="17"/>
                <c:pt idx="0" formatCode="&quot;€&quot;#,##0.00_);[Red]\(&quot;€&quot;#,##0.00\)">
                  <c:v>1.49</c:v>
                </c:pt>
                <c:pt idx="1">
                  <c:v>1.24</c:v>
                </c:pt>
                <c:pt idx="2">
                  <c:v>1.29</c:v>
                </c:pt>
                <c:pt idx="3">
                  <c:v>1.37</c:v>
                </c:pt>
                <c:pt idx="4">
                  <c:v>1.33</c:v>
                </c:pt>
                <c:pt idx="5">
                  <c:v>1.1499999999999999</c:v>
                </c:pt>
                <c:pt idx="6">
                  <c:v>1.27</c:v>
                </c:pt>
                <c:pt idx="7" formatCode="&quot;€&quot;#,##0.00_);[Red]\(&quot;€&quot;#,##0.00\)">
                  <c:v>1.1100000000000001</c:v>
                </c:pt>
                <c:pt idx="8" formatCode="&quot;€&quot;#,##0.00_);[Red]\(&quot;€&quot;#,##0.00\)">
                  <c:v>1.1200000000000001</c:v>
                </c:pt>
                <c:pt idx="9" formatCode="&quot;€&quot;#,##0.00_);[Red]\(&quot;€&quot;#,##0.00\)">
                  <c:v>1.21</c:v>
                </c:pt>
                <c:pt idx="10" formatCode="&quot;€&quot;#,##0.00_);[Red]\(&quot;€&quot;#,##0.00\)">
                  <c:v>1.35</c:v>
                </c:pt>
                <c:pt idx="11" formatCode="&quot;€&quot;#,##0.00_);[Red]\(&quot;€&quot;#,##0.00\)">
                  <c:v>1.35</c:v>
                </c:pt>
                <c:pt idx="12">
                  <c:v>1.22</c:v>
                </c:pt>
                <c:pt idx="13">
                  <c:v>1.0900000000000001</c:v>
                </c:pt>
                <c:pt idx="14">
                  <c:v>1.1200000000000001</c:v>
                </c:pt>
                <c:pt idx="15">
                  <c:v>1.27</c:v>
                </c:pt>
                <c:pt idx="16">
                  <c:v>1.17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262720"/>
        <c:axId val="195272704"/>
      </c:lineChart>
      <c:catAx>
        <c:axId val="19526272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95272704"/>
        <c:crosses val="autoZero"/>
        <c:auto val="1"/>
        <c:lblAlgn val="ctr"/>
        <c:lblOffset val="100"/>
        <c:noMultiLvlLbl val="0"/>
      </c:catAx>
      <c:valAx>
        <c:axId val="195272704"/>
        <c:scaling>
          <c:orientation val="minMax"/>
          <c:min val="0.9"/>
        </c:scaling>
        <c:delete val="0"/>
        <c:axPos val="l"/>
        <c:majorGridlines/>
        <c:numFmt formatCode="&quot;€&quot;#,##0.00_);[Red]\(&quot;€&quot;#,##0.00\)" sourceLinked="1"/>
        <c:majorTickMark val="none"/>
        <c:minorTickMark val="none"/>
        <c:tickLblPos val="nextTo"/>
        <c:spPr>
          <a:ln w="9525">
            <a:noFill/>
          </a:ln>
        </c:spPr>
        <c:crossAx val="195262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/>
              <a:t>Vývoj</a:t>
            </a:r>
            <a:r>
              <a:rPr lang="sk-SK" baseline="0"/>
              <a:t> stavov ošípaných 1970 - 2018</a:t>
            </a:r>
            <a:endParaRPr lang="sk-SK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numRef>
              <c:f>Hárok1!$C$22:$C$34</c:f>
              <c:numCache>
                <c:formatCode>General</c:formatCode>
                <c:ptCount val="13"/>
                <c:pt idx="0">
                  <c:v>1970</c:v>
                </c:pt>
                <c:pt idx="1">
                  <c:v>1975</c:v>
                </c:pt>
                <c:pt idx="2">
                  <c:v>1979</c:v>
                </c:pt>
                <c:pt idx="3">
                  <c:v>1981</c:v>
                </c:pt>
                <c:pt idx="4">
                  <c:v>1984</c:v>
                </c:pt>
                <c:pt idx="5">
                  <c:v>1989</c:v>
                </c:pt>
                <c:pt idx="6">
                  <c:v>1995</c:v>
                </c:pt>
                <c:pt idx="7">
                  <c:v>2000</c:v>
                </c:pt>
                <c:pt idx="8">
                  <c:v>2004</c:v>
                </c:pt>
                <c:pt idx="9">
                  <c:v>2009</c:v>
                </c:pt>
                <c:pt idx="10">
                  <c:v>2011</c:v>
                </c:pt>
                <c:pt idx="11">
                  <c:v>2015</c:v>
                </c:pt>
                <c:pt idx="12">
                  <c:v>2018</c:v>
                </c:pt>
              </c:numCache>
            </c:numRef>
          </c:cat>
          <c:val>
            <c:numRef>
              <c:f>Hárok1!$D$22:$D$34</c:f>
              <c:numCache>
                <c:formatCode>#,##0</c:formatCode>
                <c:ptCount val="13"/>
                <c:pt idx="0">
                  <c:v>2103575</c:v>
                </c:pt>
                <c:pt idx="1">
                  <c:v>2406867</c:v>
                </c:pt>
                <c:pt idx="2">
                  <c:v>2791239</c:v>
                </c:pt>
                <c:pt idx="3">
                  <c:v>2577679</c:v>
                </c:pt>
                <c:pt idx="4">
                  <c:v>2444053</c:v>
                </c:pt>
                <c:pt idx="5">
                  <c:v>2708481</c:v>
                </c:pt>
                <c:pt idx="6">
                  <c:v>2076439</c:v>
                </c:pt>
                <c:pt idx="7">
                  <c:v>1488441</c:v>
                </c:pt>
                <c:pt idx="8">
                  <c:v>1149282</c:v>
                </c:pt>
                <c:pt idx="9">
                  <c:v>740851</c:v>
                </c:pt>
                <c:pt idx="10">
                  <c:v>580366</c:v>
                </c:pt>
                <c:pt idx="11">
                  <c:v>621401</c:v>
                </c:pt>
                <c:pt idx="12">
                  <c:v>627022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327488"/>
        <c:axId val="195329024"/>
        <c:axId val="0"/>
      </c:bar3DChart>
      <c:catAx>
        <c:axId val="19532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329024"/>
        <c:crosses val="autoZero"/>
        <c:auto val="1"/>
        <c:lblAlgn val="ctr"/>
        <c:lblOffset val="100"/>
        <c:noMultiLvlLbl val="0"/>
      </c:catAx>
      <c:valAx>
        <c:axId val="19532902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95327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numRef>
              <c:f>Hárok1!$C$22:$C$34</c:f>
              <c:numCache>
                <c:formatCode>General</c:formatCode>
                <c:ptCount val="13"/>
                <c:pt idx="0">
                  <c:v>1970</c:v>
                </c:pt>
                <c:pt idx="1">
                  <c:v>1975</c:v>
                </c:pt>
                <c:pt idx="2">
                  <c:v>1979</c:v>
                </c:pt>
                <c:pt idx="3">
                  <c:v>1981</c:v>
                </c:pt>
                <c:pt idx="4">
                  <c:v>1984</c:v>
                </c:pt>
                <c:pt idx="5">
                  <c:v>1989</c:v>
                </c:pt>
                <c:pt idx="6">
                  <c:v>1995</c:v>
                </c:pt>
                <c:pt idx="7">
                  <c:v>2000</c:v>
                </c:pt>
                <c:pt idx="8">
                  <c:v>2004</c:v>
                </c:pt>
                <c:pt idx="9">
                  <c:v>2009</c:v>
                </c:pt>
                <c:pt idx="10">
                  <c:v>2011</c:v>
                </c:pt>
                <c:pt idx="11">
                  <c:v>2015</c:v>
                </c:pt>
                <c:pt idx="12">
                  <c:v>2018</c:v>
                </c:pt>
              </c:numCache>
            </c:numRef>
          </c:cat>
          <c:val>
            <c:numRef>
              <c:f>Hárok1!$D$22:$D$34</c:f>
              <c:numCache>
                <c:formatCode>#,##0</c:formatCode>
                <c:ptCount val="13"/>
                <c:pt idx="0">
                  <c:v>2103575</c:v>
                </c:pt>
                <c:pt idx="1">
                  <c:v>2406867</c:v>
                </c:pt>
                <c:pt idx="2">
                  <c:v>2791239</c:v>
                </c:pt>
                <c:pt idx="3">
                  <c:v>2577679</c:v>
                </c:pt>
                <c:pt idx="4">
                  <c:v>2444053</c:v>
                </c:pt>
                <c:pt idx="5">
                  <c:v>2708481</c:v>
                </c:pt>
                <c:pt idx="6">
                  <c:v>2076439</c:v>
                </c:pt>
                <c:pt idx="7">
                  <c:v>1488441</c:v>
                </c:pt>
                <c:pt idx="8">
                  <c:v>1149282</c:v>
                </c:pt>
                <c:pt idx="9">
                  <c:v>740851</c:v>
                </c:pt>
                <c:pt idx="10">
                  <c:v>580366</c:v>
                </c:pt>
                <c:pt idx="11">
                  <c:v>621401</c:v>
                </c:pt>
                <c:pt idx="12">
                  <c:v>627022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903872"/>
        <c:axId val="195905408"/>
        <c:axId val="0"/>
      </c:bar3DChart>
      <c:catAx>
        <c:axId val="19590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905408"/>
        <c:crosses val="autoZero"/>
        <c:auto val="1"/>
        <c:lblAlgn val="ctr"/>
        <c:lblOffset val="100"/>
        <c:noMultiLvlLbl val="0"/>
      </c:catAx>
      <c:valAx>
        <c:axId val="19590540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95903872"/>
        <c:crosses val="autoZero"/>
        <c:crossBetween val="between"/>
        <c:majorUnit val="200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1.6180669018427106E-3"/>
                  <c:y val="-1.628024236623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2.713373727705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Hárok1!$C$78:$M$78</c:f>
              <c:numCache>
                <c:formatCode>General</c:formatCode>
                <c:ptCount val="11"/>
                <c:pt idx="0">
                  <c:v>2002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Hárok1!$C$79:$M$79</c:f>
              <c:numCache>
                <c:formatCode>"€"#,##0.00_);[Red]\("€"#,##0.00\)</c:formatCode>
                <c:ptCount val="11"/>
                <c:pt idx="0">
                  <c:v>1.49</c:v>
                </c:pt>
                <c:pt idx="1">
                  <c:v>1.1100000000000001</c:v>
                </c:pt>
                <c:pt idx="2">
                  <c:v>1.1200000000000001</c:v>
                </c:pt>
                <c:pt idx="3">
                  <c:v>1.21</c:v>
                </c:pt>
                <c:pt idx="4">
                  <c:v>1.35</c:v>
                </c:pt>
                <c:pt idx="5">
                  <c:v>1.35</c:v>
                </c:pt>
                <c:pt idx="6" formatCode="General">
                  <c:v>1.22</c:v>
                </c:pt>
                <c:pt idx="7" formatCode="General">
                  <c:v>1.0900000000000001</c:v>
                </c:pt>
                <c:pt idx="8" formatCode="General">
                  <c:v>1.1200000000000001</c:v>
                </c:pt>
                <c:pt idx="9" formatCode="General">
                  <c:v>1.27</c:v>
                </c:pt>
                <c:pt idx="10" formatCode="General">
                  <c:v>1.17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676800"/>
        <c:axId val="195678592"/>
        <c:axId val="0"/>
      </c:bar3DChart>
      <c:catAx>
        <c:axId val="19567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678592"/>
        <c:crossesAt val="0.8"/>
        <c:auto val="1"/>
        <c:lblAlgn val="ctr"/>
        <c:lblOffset val="100"/>
        <c:noMultiLvlLbl val="0"/>
      </c:catAx>
      <c:valAx>
        <c:axId val="195678592"/>
        <c:scaling>
          <c:orientation val="minMax"/>
          <c:min val="0.8"/>
        </c:scaling>
        <c:delete val="0"/>
        <c:axPos val="l"/>
        <c:majorGridlines/>
        <c:numFmt formatCode="&quot;€&quot;#,##0.00_);[Red]\(&quot;€&quot;#,##0.00\)" sourceLinked="1"/>
        <c:majorTickMark val="out"/>
        <c:minorTickMark val="none"/>
        <c:tickLblPos val="nextTo"/>
        <c:crossAx val="195676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07174103237094"/>
          <c:y val="4.2811693161249775E-2"/>
          <c:w val="0.81448381452318463"/>
          <c:h val="0.8583984750347249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-1.5432098765432098E-3"/>
                  <c:y val="-2.50323893494476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Hárok1!$C$153:$M$153</c:f>
              <c:numCache>
                <c:formatCode>General</c:formatCode>
                <c:ptCount val="11"/>
                <c:pt idx="0">
                  <c:v>2002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Hárok1!$C$154:$M$154</c:f>
              <c:numCache>
                <c:formatCode>#,##0</c:formatCode>
                <c:ptCount val="11"/>
                <c:pt idx="0">
                  <c:v>2025980</c:v>
                </c:pt>
                <c:pt idx="1">
                  <c:v>926198</c:v>
                </c:pt>
                <c:pt idx="2">
                  <c:v>874712</c:v>
                </c:pt>
                <c:pt idx="3">
                  <c:v>816954</c:v>
                </c:pt>
                <c:pt idx="4">
                  <c:v>867954</c:v>
                </c:pt>
                <c:pt idx="5" formatCode="General">
                  <c:v>986142</c:v>
                </c:pt>
                <c:pt idx="6">
                  <c:v>1044460</c:v>
                </c:pt>
                <c:pt idx="7">
                  <c:v>1018856</c:v>
                </c:pt>
                <c:pt idx="8">
                  <c:v>1016587</c:v>
                </c:pt>
                <c:pt idx="9">
                  <c:v>1066108</c:v>
                </c:pt>
                <c:pt idx="10">
                  <c:v>1167970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388160"/>
        <c:axId val="195389696"/>
      </c:barChart>
      <c:catAx>
        <c:axId val="19538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389696"/>
        <c:crosses val="autoZero"/>
        <c:auto val="1"/>
        <c:lblAlgn val="ctr"/>
        <c:lblOffset val="100"/>
        <c:noMultiLvlLbl val="0"/>
      </c:catAx>
      <c:valAx>
        <c:axId val="195389696"/>
        <c:scaling>
          <c:orientation val="minMax"/>
          <c:max val="2100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k-SK"/>
          </a:p>
        </c:txPr>
        <c:crossAx val="195388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C9E54-A25A-4CB1-A3C3-B87B703E9209}" type="datetimeFigureOut">
              <a:rPr lang="sk-SK" smtClean="0"/>
              <a:t>6. 6. 2019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32D39-08A5-4261-8942-F936A40D5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149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7199-CFF8-4AE2-9298-2301551E2A61}" type="datetime1">
              <a:rPr lang="sk-SK" smtClean="0"/>
              <a:t>6. 6. 2019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824F-B0C5-4CBA-9CE3-FB40B026FA06}" type="datetime1">
              <a:rPr lang="sk-SK" smtClean="0"/>
              <a:t>6. 6. 2019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C07D-C062-48E5-8960-B0DD94D52354}" type="datetime1">
              <a:rPr lang="sk-SK" smtClean="0"/>
              <a:t>6. 6. 2019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0C1-26BF-4B05-991C-F109E4E53499}" type="datetime1">
              <a:rPr lang="sk-SK" smtClean="0"/>
              <a:t>6. 6. 2019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3208-C8D4-4C01-A165-97C402774023}" type="datetime1">
              <a:rPr lang="sk-SK" smtClean="0"/>
              <a:t>6. 6. 2019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572D-7BD5-4883-B3BB-89E4095E2A56}" type="datetime1">
              <a:rPr lang="sk-SK" smtClean="0"/>
              <a:t>6. 6. 2019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D8C7-DBA0-4DE4-BEE7-F4841CB035D9}" type="datetime1">
              <a:rPr lang="sk-SK" smtClean="0"/>
              <a:t>6. 6. 2019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DFF3-1630-43A0-9AB6-55FCA98CD758}" type="datetime1">
              <a:rPr lang="sk-SK" smtClean="0"/>
              <a:t>6. 6. 2019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0FB2-123A-4A11-9D73-487707F57E3B}" type="datetime1">
              <a:rPr lang="sk-SK" smtClean="0"/>
              <a:t>6. 6. 2019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C94C-012C-4C2F-AC3A-CAA055A09376}" type="datetime1">
              <a:rPr lang="sk-SK" smtClean="0"/>
              <a:t>6. 6. 2019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EAD-2D19-41A5-BB57-FE6C18153F37}" type="datetime1">
              <a:rPr lang="sk-SK" smtClean="0"/>
              <a:t>6. 6. 2019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F1B02-EF8B-4224-98CF-F6F248722690}" type="datetime1">
              <a:rPr lang="sk-SK" smtClean="0"/>
              <a:t>6. 6. 2019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>
                <a:solidFill>
                  <a:srgbClr val="7030A0"/>
                </a:solidFill>
              </a:rPr>
              <a:t>Chovateľský deň ošípaných 2019 </a:t>
            </a:r>
            <a:r>
              <a:rPr lang="sk-SK" sz="3600" b="1" dirty="0">
                <a:solidFill>
                  <a:srgbClr val="7030A0"/>
                </a:solidFill>
              </a:rPr>
              <a:t/>
            </a:r>
            <a:br>
              <a:rPr lang="sk-SK" sz="3600" b="1" dirty="0">
                <a:solidFill>
                  <a:srgbClr val="7030A0"/>
                </a:solidFill>
              </a:rPr>
            </a:br>
            <a:endParaRPr lang="sk-SK" sz="3600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848872" cy="4752528"/>
          </a:xfrm>
        </p:spPr>
        <p:txBody>
          <a:bodyPr/>
          <a:lstStyle/>
          <a:p>
            <a:pPr>
              <a:defRPr/>
            </a:pPr>
            <a:endParaRPr lang="sk-SK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k-SK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Vítajte </a:t>
            </a:r>
            <a:r>
              <a:rPr lang="sk-SK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sk-SK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šiestom </a:t>
            </a:r>
            <a:r>
              <a:rPr lang="sk-SK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ročníku </a:t>
            </a:r>
          </a:p>
          <a:p>
            <a:pPr>
              <a:defRPr/>
            </a:pPr>
            <a:r>
              <a:rPr lang="sk-SK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chovateľských dni ošípaných	</a:t>
            </a:r>
          </a:p>
          <a:p>
            <a:pPr>
              <a:defRPr/>
            </a:pPr>
            <a:r>
              <a:rPr lang="sk-SK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Slovensku </a:t>
            </a:r>
          </a:p>
          <a:p>
            <a:pPr>
              <a:defRPr/>
            </a:pPr>
            <a:r>
              <a:rPr lang="sk-SK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areáli Agrokomplex Nitra</a:t>
            </a:r>
          </a:p>
          <a:p>
            <a:pPr>
              <a:defRPr/>
            </a:pPr>
            <a:r>
              <a:rPr lang="sk-SK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 mája 2019</a:t>
            </a:r>
            <a:endParaRPr lang="sk-SK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098123"/>
              </p:ext>
            </p:extLst>
          </p:nvPr>
        </p:nvGraphicFramePr>
        <p:xfrm>
          <a:off x="611560" y="548680"/>
          <a:ext cx="79928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6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Vývoj stavov ošípaných v rokoch 1970 - 2018</a:t>
            </a:r>
            <a:endParaRPr lang="sk-SK" sz="3200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3245933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Zástupný symbol obsahu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3144011"/>
              </p:ext>
            </p:extLst>
          </p:nvPr>
        </p:nvGraphicFramePr>
        <p:xfrm>
          <a:off x="5436096" y="1700808"/>
          <a:ext cx="2808312" cy="4032451"/>
        </p:xfrm>
        <a:graphic>
          <a:graphicData uri="http://schemas.openxmlformats.org/drawingml/2006/table">
            <a:tbl>
              <a:tblPr/>
              <a:tblGrid>
                <a:gridCol w="1296144"/>
                <a:gridCol w="1512168"/>
              </a:tblGrid>
              <a:tr h="37554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2 103 575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2 406 867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2 791 239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2 577 679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2 444 053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1989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2 708 481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91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2 076 439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1 488 441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1 149 282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740 851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580 366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621 401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627 022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4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Ceny jatočných ošípaných v rokoch 2002 - 2018</a:t>
            </a:r>
            <a:endParaRPr lang="sk-SK" sz="3200" dirty="0"/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210950"/>
              </p:ext>
            </p:extLst>
          </p:nvPr>
        </p:nvGraphicFramePr>
        <p:xfrm>
          <a:off x="611560" y="1484784"/>
          <a:ext cx="78488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26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dirty="0" smtClean="0"/>
              <a:t>Počet narodených ciciakov za roky 2002 - 2018</a:t>
            </a:r>
            <a:endParaRPr lang="sk-SK" sz="36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095452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57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sk-SK" sz="3600" dirty="0" smtClean="0"/>
              <a:t>Odchov odstavčiat na prasnicu za rok</a:t>
            </a:r>
            <a:endParaRPr lang="sk-SK" sz="36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417265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76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379229"/>
              </p:ext>
            </p:extLst>
          </p:nvPr>
        </p:nvGraphicFramePr>
        <p:xfrm>
          <a:off x="611560" y="548680"/>
          <a:ext cx="777686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1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sk-SK" sz="3600" dirty="0" smtClean="0"/>
              <a:t>Parametre úžitkovosti 2002 - 2018</a:t>
            </a:r>
            <a:endParaRPr lang="sk-SK" sz="36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777018"/>
              </p:ext>
            </p:extLst>
          </p:nvPr>
        </p:nvGraphicFramePr>
        <p:xfrm>
          <a:off x="611559" y="980724"/>
          <a:ext cx="7920882" cy="481996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307435"/>
                <a:gridCol w="588346"/>
                <a:gridCol w="583444"/>
                <a:gridCol w="540952"/>
                <a:gridCol w="782283"/>
                <a:gridCol w="588346"/>
                <a:gridCol w="588346"/>
                <a:gridCol w="588346"/>
                <a:gridCol w="588346"/>
                <a:gridCol w="588346"/>
                <a:gridCol w="588346"/>
                <a:gridCol w="588346"/>
              </a:tblGrid>
              <a:tr h="1837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Rok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2002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2009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2010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2011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2012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2013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2014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2015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2016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2017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2018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36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Stavy ošíp. celkom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1 553 880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740 851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687 260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580 366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632 225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622 250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629 539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621 401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585 843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614 384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627 022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Stavy prasníc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117 521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43 925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41 261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37 364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40 672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41 130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40 220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38 247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35 517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36 880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39 316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Počet opras. pras.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226 759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90 256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81 478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72 605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74 923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81 118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82 359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81 888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76 513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81 066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86 487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Prev. do st. prasníc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48 954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21 956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18 359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17 497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20 871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20 105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18 424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18 424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17 095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19 756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19 510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93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Počet narodených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2 025 980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926 198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874 712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816 954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867 954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986142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1 044 460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1 018 856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1 016 587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1 066 108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1 167 970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Predaj jat.ošíp. v ks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1 509 534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766 961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766 426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733 499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643 971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666 222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681 605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713 897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716 513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730 963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786 689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Predaj prasníc v ks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39 019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16 494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14 113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15 715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13 010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16 761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15 350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16 547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16 227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15 920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13 598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Predaj v ton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163 962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83 571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84 179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79 266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72 642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75 671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77 556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81 482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81 704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83 875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90 257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Predaj v EUR tis.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234 617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92 366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93 981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95 898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97 891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102 414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94 418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89 331,5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91 876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106 520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105 553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Priem. cena SK/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44,76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33,44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33,74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36,45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40,67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40,67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36,75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33,14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33,73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38,26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35,23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Priem. cena €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1,49 €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1,11 €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1,12 €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1,21 €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1,35 €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1,35 €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1,22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1,09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1,12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1,27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1,17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Prír. vo výkr. na deň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0,543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0,583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0,589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0,574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0,619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0,594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0,598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0,616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0,621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0,634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0,649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Výroba – výkrm v ton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154 310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74 816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75 050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79 613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76 016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82 607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87 936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Pripustenie prasníc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215 705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55 394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48 642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39 387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40 872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58 089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63 171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56 146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45 902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46 089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50 522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Pripust.  prasničiek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60 876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17 537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16 441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13 252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16 656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20 936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23 006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20 143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19 368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18 874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19 210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Pripustení spolu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276 572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72 931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65 083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52 912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57 438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79 025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86 177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76 289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65 270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64 963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69 732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Vyradenie prasníc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44 898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22 537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21 026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17 458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13 018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16 471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15 484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17 924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20 544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16 230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14 629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Úhyn prasníc v ks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7 881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3 990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4 043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3 815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3 685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3 656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3 007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3 066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3 447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2 468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2 832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Počet vrhov za rok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1,93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1,94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1,85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1,84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1,84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1,96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2,04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2,09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2,13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2,25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2,26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Počet nar. na vrh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8,93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10,26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10,74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11,25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11,58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12,16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12,68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12,44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13,29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13,15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13,5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Nar./  pras. za rok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17,24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19,91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19,86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20,7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21,32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23,83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25,91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25,98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28,24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29,63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30,57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Odchov na prasnicu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15,68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18,18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18,14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18,86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19,49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21,76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23,38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23,62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25,54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26,64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27,83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Úhyn ciciakov %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10,4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8,7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9,5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8,9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8,2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8,5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9,8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9,1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9,6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10,1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8,96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  <a:tr h="183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Úhyn ciciakov v ks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 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104 671</a:t>
                      </a:r>
                      <a:endParaRPr lang="sk-S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3" marR="341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01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Predaj jatočných ošípaných v tonách od roku 2002 - 2018</a:t>
            </a:r>
            <a:endParaRPr lang="sk-SK" sz="3600" b="1" dirty="0"/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386456"/>
              </p:ext>
            </p:extLst>
          </p:nvPr>
        </p:nvGraphicFramePr>
        <p:xfrm>
          <a:off x="611560" y="764704"/>
          <a:ext cx="784887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42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Autofit/>
          </a:bodyPr>
          <a:lstStyle/>
          <a:p>
            <a:r>
              <a:rPr lang="sk-SK" sz="3600" dirty="0" smtClean="0"/>
              <a:t>EXPORT zo Slovenska v roku 2018</a:t>
            </a:r>
            <a:endParaRPr lang="sk-SK" sz="36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867928"/>
              </p:ext>
            </p:extLst>
          </p:nvPr>
        </p:nvGraphicFramePr>
        <p:xfrm>
          <a:off x="2627784" y="1124744"/>
          <a:ext cx="4248472" cy="515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/>
                <a:gridCol w="1296144"/>
              </a:tblGrid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CHORVÁTSKO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54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ČESKÁ REPUBLIKA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3862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JUHOSLÁVIA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2100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MAĎARSKO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279317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NEMECKO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2922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POĽSKO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32435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RAKÚSKO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27754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RUMUNSKO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96132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SLOVENSKO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478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SLOVINSKO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2170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SRBSKO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1780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TALIANSKO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1314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735">
                <a:tc>
                  <a:txBody>
                    <a:bodyPr/>
                    <a:lstStyle/>
                    <a:p>
                      <a:pPr algn="just" fontAlgn="b"/>
                      <a:r>
                        <a:rPr lang="sk-SK" sz="1600" b="1" u="none" strike="noStrike" dirty="0">
                          <a:effectLst/>
                        </a:rPr>
                        <a:t> </a:t>
                      </a:r>
                      <a:r>
                        <a:rPr lang="sk-SK" sz="1600" b="1" u="none" strike="noStrike" dirty="0" smtClean="0">
                          <a:effectLst/>
                        </a:rPr>
                        <a:t>Spolu export </a:t>
                      </a:r>
                    </a:p>
                    <a:p>
                      <a:pPr algn="just" fontAlgn="b"/>
                      <a:r>
                        <a:rPr lang="sk-SK" sz="1600" b="1" u="none" strike="noStrike" dirty="0" smtClean="0">
                          <a:effectLst/>
                        </a:rPr>
                        <a:t>odstavčatá + výkrm + plemenné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u="none" strike="noStrike" dirty="0">
                          <a:effectLst/>
                        </a:rPr>
                        <a:t>450318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Počet odporazených ošípaných na bitúnkoch SR</a:t>
            </a:r>
            <a:endParaRPr lang="sk-SK" sz="32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91991"/>
              </p:ext>
            </p:extLst>
          </p:nvPr>
        </p:nvGraphicFramePr>
        <p:xfrm>
          <a:off x="683568" y="764717"/>
          <a:ext cx="7920880" cy="5616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2338"/>
                <a:gridCol w="2302278"/>
                <a:gridCol w="1331753"/>
                <a:gridCol w="1044511"/>
              </a:tblGrid>
              <a:tr h="263073">
                <a:tc rowSpan="2">
                  <a:txBody>
                    <a:bodyPr/>
                    <a:lstStyle/>
                    <a:p>
                      <a:pPr algn="l" fontAlgn="t"/>
                      <a:r>
                        <a:rPr lang="sk-SK" sz="1600" b="1" u="none" strike="noStrike" dirty="0">
                          <a:effectLst/>
                        </a:rPr>
                        <a:t>  Názov bitúnku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sk-SK" sz="1600" b="1" u="none" strike="noStrike" dirty="0">
                          <a:effectLst/>
                        </a:rPr>
                        <a:t>Miesto porážky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u="none" strike="noStrike" dirty="0">
                          <a:effectLst/>
                        </a:rPr>
                        <a:t>Počet odpor.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u="none" strike="noStrike" dirty="0">
                          <a:effectLst/>
                        </a:rPr>
                        <a:t>Týždenná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za rok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porážka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NOURUS MÄSO s.r.o.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Tešedíkovo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186070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3578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ISTERMEAT a.s.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Dunajská Streda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108016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2077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SVAMAN spol. s r.o. bitúnok 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Myjava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105066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2021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SORBEL s.r.o.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Stročín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41983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807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Albert Arpád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Senec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27310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525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Danubius spol. s r.o. 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Komárno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16322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314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DALTON, spol. s r.o.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Košice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14760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284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MIRAN s.r.o.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Šurany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14317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275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Bitúnok Hlohovec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Hlohovec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10766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207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MÄS - COM, a.s.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Častkov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7130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137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FEJES OTTÓ A SYN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Blatná na Ostrove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7040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135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Farma Nový Degeš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Rastislavice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6827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131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Jozef Feranec - Bitúnok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Dechtice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5464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105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ALMAT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Závod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4101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79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Bitúnok PD v Chynoranoch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Chynorany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4052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78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MELEK 231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Melek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3967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76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PD Bardejov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Gaboltov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3179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61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Mäsocentrum s.r.o.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Dolný Štál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3061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59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3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PD - bitúnok PD Chtelnica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Chtelnica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3011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58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2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k-SK" sz="2800" dirty="0"/>
              <a:t>Seminár k súčasnej situácii v chove ošípaných na Slovensku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 w="38100">
            <a:solidFill>
              <a:schemeClr val="bg2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sk-SK" dirty="0"/>
              <a:t>Koreferáty odborníkov</a:t>
            </a:r>
            <a:r>
              <a:rPr lang="sk-SK" dirty="0" smtClean="0"/>
              <a:t>:</a:t>
            </a:r>
          </a:p>
          <a:p>
            <a:pPr marL="0" indent="0">
              <a:buNone/>
            </a:pPr>
            <a:r>
              <a:rPr lang="sk-SK" dirty="0"/>
              <a:t>	Aktuálna situácia v chove ošípaných na </a:t>
            </a:r>
            <a:r>
              <a:rPr lang="sk-SK" dirty="0" smtClean="0"/>
              <a:t>Slovensku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MVDr. Andrej Imrich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- </a:t>
            </a:r>
            <a:r>
              <a:rPr lang="sk-SK" dirty="0"/>
              <a:t>Aktuálna situácia vo vývoji AMO na Slovensku a v zahraničí -  </a:t>
            </a:r>
            <a:r>
              <a:rPr lang="sk-SK" dirty="0" smtClean="0"/>
              <a:t>		MVDr. Dalibor Polák – ŠVPS SR </a:t>
            </a:r>
            <a:r>
              <a:rPr lang="sk-SK" dirty="0"/>
              <a:t>Bratislava</a:t>
            </a:r>
          </a:p>
          <a:p>
            <a:pPr marL="0" indent="0">
              <a:buNone/>
            </a:pPr>
            <a:r>
              <a:rPr lang="sk-SK" dirty="0" smtClean="0"/>
              <a:t>- </a:t>
            </a:r>
            <a:r>
              <a:rPr lang="sk-SK" dirty="0"/>
              <a:t>Vieme čo jeme – pokračovanie v rozboroch kvality </a:t>
            </a:r>
            <a:r>
              <a:rPr lang="sk-SK" dirty="0" smtClean="0"/>
              <a:t>bravčového </a:t>
            </a:r>
            <a:r>
              <a:rPr lang="sk-SK" dirty="0"/>
              <a:t>mäsa </a:t>
            </a:r>
            <a:r>
              <a:rPr lang="sk-SK" dirty="0" smtClean="0"/>
              <a:t>        	na </a:t>
            </a:r>
            <a:r>
              <a:rPr lang="sk-SK" dirty="0"/>
              <a:t>slovenskom trhu </a:t>
            </a:r>
            <a:r>
              <a:rPr lang="sk-SK" dirty="0" smtClean="0"/>
              <a:t>-						Ing</a:t>
            </a:r>
            <a:r>
              <a:rPr lang="sk-SK" dirty="0"/>
              <a:t>. Martina Gondeková, PhD., NPPC </a:t>
            </a:r>
            <a:r>
              <a:rPr lang="sk-SK" dirty="0" smtClean="0"/>
              <a:t>Lužianky </a:t>
            </a:r>
          </a:p>
          <a:p>
            <a:pPr marL="0" indent="0">
              <a:buNone/>
            </a:pPr>
            <a:r>
              <a:rPr lang="sk-SK" dirty="0" smtClean="0"/>
              <a:t>- </a:t>
            </a:r>
            <a:r>
              <a:rPr lang="sk-SK" dirty="0"/>
              <a:t>Hygienický význam mikroklímy v chove ošípaných - </a:t>
            </a:r>
            <a:r>
              <a:rPr lang="sk-SK" dirty="0" smtClean="0"/>
              <a:t>			Ing</a:t>
            </a:r>
            <a:r>
              <a:rPr lang="sk-SK" dirty="0"/>
              <a:t>. Ivan Imrich PhD., SPU Nitra</a:t>
            </a:r>
          </a:p>
          <a:p>
            <a:pPr>
              <a:buFontTx/>
              <a:buChar char="-"/>
            </a:pPr>
            <a:r>
              <a:rPr lang="sk-SK" dirty="0" smtClean="0"/>
              <a:t>Výživa </a:t>
            </a:r>
            <a:r>
              <a:rPr lang="sk-SK" dirty="0"/>
              <a:t>odstavčiat po vylúčení zinku ( ZnO )  z kŕmnych zmesí </a:t>
            </a:r>
            <a:r>
              <a:rPr lang="sk-SK" dirty="0" smtClean="0"/>
              <a:t>po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odstave </a:t>
            </a:r>
            <a:r>
              <a:rPr lang="sk-SK" dirty="0"/>
              <a:t>- Ing. Petr Klepač   </a:t>
            </a:r>
            <a:r>
              <a:rPr lang="sk-SK" dirty="0" smtClean="0"/>
              <a:t>Trouw </a:t>
            </a:r>
            <a:r>
              <a:rPr lang="sk-SK" dirty="0"/>
              <a:t>Nutrition </a:t>
            </a:r>
            <a:r>
              <a:rPr lang="sk-SK" dirty="0" smtClean="0"/>
              <a:t>Biofaktory</a:t>
            </a:r>
          </a:p>
          <a:p>
            <a:pPr marL="0" indent="0">
              <a:buNone/>
            </a:pPr>
            <a:r>
              <a:rPr lang="sk-SK" dirty="0" smtClean="0"/>
              <a:t>-	Diskusia </a:t>
            </a:r>
            <a:r>
              <a:rPr lang="sk-SK" dirty="0"/>
              <a:t>k prednesenej problematike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47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r>
              <a:rPr lang="sk-SK" sz="3200" dirty="0"/>
              <a:t>Počet odporazených ošípaných na bitúnkoch SR</a:t>
            </a: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139875"/>
              </p:ext>
            </p:extLst>
          </p:nvPr>
        </p:nvGraphicFramePr>
        <p:xfrm>
          <a:off x="457200" y="692697"/>
          <a:ext cx="7920880" cy="58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2338"/>
                <a:gridCol w="2302278"/>
                <a:gridCol w="1331753"/>
                <a:gridCol w="1044511"/>
              </a:tblGrid>
              <a:tr h="245133">
                <a:tc rowSpan="2">
                  <a:txBody>
                    <a:bodyPr/>
                    <a:lstStyle/>
                    <a:p>
                      <a:pPr algn="l" fontAlgn="t"/>
                      <a:r>
                        <a:rPr lang="sk-SK" sz="1600" b="1" u="none" strike="noStrike" dirty="0">
                          <a:effectLst/>
                        </a:rPr>
                        <a:t>  Názov bitúnku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sk-SK" sz="1600" b="1" u="none" strike="noStrike" dirty="0">
                          <a:effectLst/>
                        </a:rPr>
                        <a:t>Miesto porážky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u="none" strike="noStrike" dirty="0">
                          <a:effectLst/>
                        </a:rPr>
                        <a:t>Počet odpor.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u="none" strike="noStrike" dirty="0">
                          <a:effectLst/>
                        </a:rPr>
                        <a:t>Týždenná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3093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za rok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porážka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432854"/>
              </p:ext>
            </p:extLst>
          </p:nvPr>
        </p:nvGraphicFramePr>
        <p:xfrm>
          <a:off x="467544" y="1268762"/>
          <a:ext cx="7920880" cy="5491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2338"/>
                <a:gridCol w="2350152"/>
                <a:gridCol w="1283878"/>
                <a:gridCol w="1044512"/>
              </a:tblGrid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M-NOVOMAX-D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Bušince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2797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54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Bitúnok s rozrábkou PD  Bošáca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Bošáca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2567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49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Bitúnok Kľačany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Kľačany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2560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49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ÚVTOS Želiezovce, OaPOO Rim.Sobota - Sabová, 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Rimavská Sobota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2506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48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Albert Jozef Bitúnok Terezov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Hlohovec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2096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40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Bitúnok a Mäsovýroba Spišské Tomášovce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Spišské Tomášovce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1985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38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Senica - bitúnok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Senica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1956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38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SVJHO Spišské Vlachy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Spišské Vlachy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1890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36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Poľnohospodárske družstvo Dolná Mariková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Hatné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1860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36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AGROZAMI, spol. s r.o.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Tvarožná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1859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36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Štefan Bartalos, Mäsna u Bartalosa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Sap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1430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28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Gelnický bitúnok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Gelnica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1229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24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Pasma - Václavík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Hriňová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1100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21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Bitúnok Mojmírovce, REFKA s.r.o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Mojmírovce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948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18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Bitúnok BRUTUS s.r.o.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Trebišov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816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16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Bitúnok ČIERNY BROD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Čierny Brod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737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14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Porážkareň 600 Ton Lisková - Sliače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Lisková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637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12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HOSPODÁRSKY DVOR FORBASY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Forbasy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619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12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VJARSPOL s.r.o. Mäsozávod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Nitrianske Pravno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497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10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AT AGROTURIEC, spol. s r.o.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Skerešovo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402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8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EK - FARM s.r.o.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effectLst/>
                        </a:rPr>
                        <a:t>Žabokreky nad Nitrou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</a:rPr>
                        <a:t>360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7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4" marR="9034" marT="90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4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sk-SK" sz="3200" dirty="0"/>
              <a:t>Počet odporazených ošípaných na bitúnkoch SR</a:t>
            </a: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893156"/>
              </p:ext>
            </p:extLst>
          </p:nvPr>
        </p:nvGraphicFramePr>
        <p:xfrm>
          <a:off x="395536" y="1412776"/>
          <a:ext cx="7920880" cy="5111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4487"/>
                <a:gridCol w="2328978"/>
                <a:gridCol w="1272314"/>
                <a:gridCol w="1035101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ZOO - Divízia s.r.o., Malokapacitný bitúnok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Selice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326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AGROTRADE, spol. s.r.o.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Veľký Blh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294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NPPC - VÚŽV - NITRA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Lužianky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POĽANA </a:t>
                      </a:r>
                      <a:r>
                        <a:rPr lang="sk-SK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podielničke </a:t>
                      </a:r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družstvo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Jarabina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215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AGROBELL, s.r.o.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Sliač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204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EKO bitúnok a rozrábkareň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Salka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Mäsovýroba Vrbové, s.r.o.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Bolešov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176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HVIEZDA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Búč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SANBIT obč. združenie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Holíč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143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Ovčia farma Proč s.r.o.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Podhorany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MATEJOV s.r.o.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Zlaté Moravce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JP - TOP s.r.o.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Sobrance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Ferdinand Mikos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Okoč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Pavol Šišolák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Gajary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25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AGRO-IPEĽ, spol. s.r.o. Holiša - Bitúnok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Holiša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MANGALICA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Hurbanovo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Bitúnok UVLF - Zemplínska Teplica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Zemplínska Teplica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PD Mlynica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Mlynica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Vladimír Hamara - SHR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Klátova Nová Ves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Bitúnok Velčice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Velčice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Mäso ZEMPLÍN a.s.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Michalovce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PDP Čečejovce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Čečejovce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AGRO - MOLD a.s.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Debraď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99" marR="8899" marT="8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885382"/>
              </p:ext>
            </p:extLst>
          </p:nvPr>
        </p:nvGraphicFramePr>
        <p:xfrm>
          <a:off x="395536" y="836712"/>
          <a:ext cx="7920880" cy="58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2338"/>
                <a:gridCol w="2302278"/>
                <a:gridCol w="1331753"/>
                <a:gridCol w="1044511"/>
              </a:tblGrid>
              <a:tr h="245133">
                <a:tc rowSpan="2">
                  <a:txBody>
                    <a:bodyPr/>
                    <a:lstStyle/>
                    <a:p>
                      <a:pPr algn="l" fontAlgn="t"/>
                      <a:r>
                        <a:rPr lang="sk-S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 Názov bitúnku</a:t>
                      </a:r>
                      <a:endParaRPr lang="sk-SK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sk-SK" sz="1600" b="1" u="none" strike="noStrike" dirty="0">
                          <a:effectLst/>
                        </a:rPr>
                        <a:t>Miesto porážky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u="none" strike="noStrike" dirty="0">
                          <a:effectLst/>
                        </a:rPr>
                        <a:t>Počet odpor.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u="none" strike="noStrike" dirty="0">
                          <a:effectLst/>
                        </a:rPr>
                        <a:t>Týždenná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3093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za rok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porážka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4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Autofit/>
          </a:bodyPr>
          <a:lstStyle/>
          <a:p>
            <a:r>
              <a:rPr lang="sk-SK" sz="4000" dirty="0" smtClean="0"/>
              <a:t>Počet presunov na </a:t>
            </a:r>
            <a:r>
              <a:rPr lang="sk-SK" sz="4000" dirty="0" err="1" smtClean="0"/>
              <a:t>bitunky</a:t>
            </a:r>
            <a:endParaRPr lang="sk-SK" sz="40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263652"/>
              </p:ext>
            </p:extLst>
          </p:nvPr>
        </p:nvGraphicFramePr>
        <p:xfrm>
          <a:off x="899592" y="692682"/>
          <a:ext cx="6768752" cy="672998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09759"/>
                <a:gridCol w="786300"/>
                <a:gridCol w="786300"/>
                <a:gridCol w="380865"/>
                <a:gridCol w="175279"/>
                <a:gridCol w="1812151"/>
                <a:gridCol w="518098"/>
              </a:tblGrid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Tešedíkovo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186070</a:t>
                      </a:r>
                      <a:endParaRPr lang="sk-SK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b="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Mojmírovce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948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Dunajská Streda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108016</a:t>
                      </a:r>
                      <a:endParaRPr lang="sk-SK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399152</a:t>
                      </a:r>
                      <a:endParaRPr lang="sk-SK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Trebišov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816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Myjava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105066</a:t>
                      </a:r>
                      <a:endParaRPr lang="sk-SK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Čierny Brod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737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Stročín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41983</a:t>
                      </a: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Lisková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637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Senec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27310</a:t>
                      </a: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Forbasy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619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Komárno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16322</a:t>
                      </a: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125458</a:t>
                      </a: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Nitrianske Pravno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497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Košice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14760</a:t>
                      </a: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Skerešovo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402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Šurany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14317</a:t>
                      </a: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Žabokreky nad Nitrou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360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Hlohovec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10766</a:t>
                      </a: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b="1" dirty="0">
                        <a:solidFill>
                          <a:srgbClr val="7030A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Selice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326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Častkov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7130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Veľký Blh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294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Blatná na Ostrove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7040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26461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Lužianky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240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Rastislavice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6827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Jarabina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215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Dechtice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5464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Sliač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204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Závod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4101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Salka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202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Chynorany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4052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Bolešov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176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Melek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3967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Búč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150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Gaboltov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3179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21371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Holíč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143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Dolný Štál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3061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Podhorany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110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Chtelnica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3011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Zlaté Moravce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Bušince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2797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Sobrance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60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Rimavská Sobota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2567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Okoč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35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Bošáca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2560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12526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Gajary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Kľačany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2506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Hurbanovo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Senica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2096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Holiša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Hlohovec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1985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Zemplínska Teplica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Spišské Tomášovce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1956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Mlynica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Spišské Vlachy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1890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Klátova Nová Ves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Hatné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1860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13309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Velčice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Tvarožná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1859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Michalovce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Sap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1430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Čečejovce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Gelnica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1229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Debraď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  <a:tr h="19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Hriňová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1100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7208" marR="2720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8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>
              <a:defRPr/>
            </a:pPr>
            <a:r>
              <a:rPr lang="sk-SK" altLang="sk-SK" sz="2400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Zväz chovateľov ošípaných na Slovensku - družstvo</a:t>
            </a:r>
            <a:endParaRPr lang="sk-SK" sz="2400" dirty="0"/>
          </a:p>
        </p:txBody>
      </p:sp>
      <p:sp>
        <p:nvSpPr>
          <p:cNvPr id="43011" name="Zástupný symbol obsahu 2"/>
          <p:cNvSpPr>
            <a:spLocks noGrp="1"/>
          </p:cNvSpPr>
          <p:nvPr>
            <p:ph idx="1"/>
          </p:nvPr>
        </p:nvSpPr>
        <p:spPr>
          <a:xfrm>
            <a:off x="482600" y="981075"/>
            <a:ext cx="8640763" cy="51450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sk-SK" sz="1800" b="1" dirty="0" smtClean="0">
                <a:solidFill>
                  <a:srgbClr val="C00000"/>
                </a:solidFill>
              </a:rPr>
              <a:t>Momentálna situácia v chove ošípaných </a:t>
            </a:r>
          </a:p>
          <a:p>
            <a:pPr>
              <a:buFont typeface="Century Gothic" pitchFamily="34" charset="0"/>
              <a:buAutoNum type="arabicPeriod"/>
              <a:defRPr/>
            </a:pPr>
            <a:r>
              <a:rPr lang="sk-SK" altLang="sk-SK" sz="1800" b="1" dirty="0" smtClean="0">
                <a:solidFill>
                  <a:srgbClr val="C00000"/>
                </a:solidFill>
              </a:rPr>
              <a:t>Stabilita v rokoch 2012 a 2013 bola prerušená v roku 2014, poznačená politickými vplyvmi na Ukrajine, ako aj výskytom AMO v Poľsku a východnej Európy</a:t>
            </a:r>
          </a:p>
          <a:p>
            <a:pPr>
              <a:buFont typeface="Century Gothic" pitchFamily="34" charset="0"/>
              <a:buAutoNum type="arabicPeriod"/>
              <a:defRPr/>
            </a:pPr>
            <a:r>
              <a:rPr lang="sk-SK" altLang="sk-SK" sz="1800" b="1" dirty="0" smtClean="0">
                <a:solidFill>
                  <a:srgbClr val="C00000"/>
                </a:solidFill>
              </a:rPr>
              <a:t>Politická nestabilita na Ukrajine a sankcie voči Ruskej federácií nenechali dlho čakať a ako odveta z ruskej strany bolo embargo na dovoz potravín vrátane bravčového mäsa</a:t>
            </a:r>
          </a:p>
          <a:p>
            <a:pPr>
              <a:buFont typeface="Century Gothic" pitchFamily="34" charset="0"/>
              <a:buAutoNum type="arabicPeriod"/>
              <a:defRPr/>
            </a:pPr>
            <a:r>
              <a:rPr lang="sk-SK" altLang="sk-SK" sz="1800" b="1" dirty="0" smtClean="0">
                <a:solidFill>
                  <a:srgbClr val="C00000"/>
                </a:solidFill>
              </a:rPr>
              <a:t>Pretlak bravčového mäsa vo vnútri EU zaznamenal pokles cien v celej EU</a:t>
            </a:r>
          </a:p>
          <a:p>
            <a:pPr>
              <a:buFont typeface="Century Gothic" pitchFamily="34" charset="0"/>
              <a:buAutoNum type="arabicPeriod"/>
              <a:defRPr/>
            </a:pPr>
            <a:r>
              <a:rPr lang="sk-SK" altLang="sk-SK" sz="1800" b="1" dirty="0" smtClean="0">
                <a:solidFill>
                  <a:srgbClr val="C00000"/>
                </a:solidFill>
              </a:rPr>
              <a:t>Na Slovensku pokles ceny v II. </a:t>
            </a:r>
            <a:r>
              <a:rPr lang="sk-SK" altLang="sk-SK" sz="1800" b="1" dirty="0">
                <a:solidFill>
                  <a:srgbClr val="C00000"/>
                </a:solidFill>
              </a:rPr>
              <a:t>p</a:t>
            </a:r>
            <a:r>
              <a:rPr lang="sk-SK" altLang="sk-SK" sz="1800" b="1" dirty="0" smtClean="0">
                <a:solidFill>
                  <a:srgbClr val="C00000"/>
                </a:solidFill>
              </a:rPr>
              <a:t>olroku 2014 až o 35% v porovnaní s rokom predchádzajúcim</a:t>
            </a:r>
          </a:p>
          <a:p>
            <a:pPr marL="0" indent="0">
              <a:buNone/>
              <a:defRPr/>
            </a:pPr>
            <a:r>
              <a:rPr lang="sk-SK" altLang="sk-SK" sz="1800" b="1" dirty="0" smtClean="0">
                <a:solidFill>
                  <a:srgbClr val="C00000"/>
                </a:solidFill>
              </a:rPr>
              <a:t>5.   Predaj jatočných ošípaných v niektorých prípadoch sa realizoval v cenách   </a:t>
            </a:r>
          </a:p>
          <a:p>
            <a:pPr marL="0" indent="0">
              <a:buNone/>
              <a:defRPr/>
            </a:pPr>
            <a:r>
              <a:rPr lang="sk-SK" altLang="sk-SK" sz="1800" b="1" dirty="0">
                <a:solidFill>
                  <a:srgbClr val="C00000"/>
                </a:solidFill>
              </a:rPr>
              <a:t> </a:t>
            </a:r>
            <a:r>
              <a:rPr lang="sk-SK" altLang="sk-SK" sz="1800" b="1" dirty="0" smtClean="0">
                <a:solidFill>
                  <a:srgbClr val="C00000"/>
                </a:solidFill>
              </a:rPr>
              <a:t>      pohybujúcich sa na úrovni 1,00 EUR</a:t>
            </a:r>
          </a:p>
          <a:p>
            <a:pPr>
              <a:buAutoNum type="arabicPeriod" startAt="6"/>
              <a:defRPr/>
            </a:pPr>
            <a:r>
              <a:rPr lang="sk-SK" altLang="sk-SK" sz="1800" b="1" dirty="0" smtClean="0">
                <a:solidFill>
                  <a:srgbClr val="C00000"/>
                </a:solidFill>
              </a:rPr>
              <a:t>Spracovatelia odmietali nakupovať ošípané z domácej výroby a začali dovážať lacné</a:t>
            </a:r>
          </a:p>
          <a:p>
            <a:pPr marL="0" indent="0">
              <a:buNone/>
              <a:defRPr/>
            </a:pPr>
            <a:r>
              <a:rPr lang="sk-SK" altLang="sk-SK" sz="1800" b="1" dirty="0">
                <a:solidFill>
                  <a:srgbClr val="C00000"/>
                </a:solidFill>
              </a:rPr>
              <a:t> </a:t>
            </a:r>
            <a:r>
              <a:rPr lang="sk-SK" altLang="sk-SK" sz="1800" b="1" dirty="0" smtClean="0">
                <a:solidFill>
                  <a:srgbClr val="C00000"/>
                </a:solidFill>
              </a:rPr>
              <a:t>     mäso a suroviny zo zahraničia</a:t>
            </a:r>
          </a:p>
          <a:p>
            <a:pPr>
              <a:buAutoNum type="arabicPeriod" startAt="7"/>
              <a:defRPr/>
            </a:pPr>
            <a:r>
              <a:rPr lang="sk-SK" altLang="sk-SK" sz="1800" b="1" dirty="0" smtClean="0">
                <a:solidFill>
                  <a:srgbClr val="C00000"/>
                </a:solidFill>
              </a:rPr>
              <a:t>Serióznejší spracovatelia zostali pri domácej produkcii i keď bola o niečo drahšia, ale</a:t>
            </a:r>
          </a:p>
          <a:p>
            <a:pPr marL="0" indent="0">
              <a:buNone/>
              <a:defRPr/>
            </a:pPr>
            <a:r>
              <a:rPr lang="sk-SK" altLang="sk-SK" sz="1800" b="1" dirty="0" smtClean="0">
                <a:solidFill>
                  <a:srgbClr val="C00000"/>
                </a:solidFill>
              </a:rPr>
              <a:t>       nie výrazne. Jednalo sa o  4 až 5 centov.</a:t>
            </a:r>
          </a:p>
          <a:p>
            <a:pPr marL="0" indent="0">
              <a:buNone/>
              <a:defRPr/>
            </a:pPr>
            <a:r>
              <a:rPr lang="sk-SK" altLang="sk-SK" sz="1800" b="1" dirty="0" smtClean="0">
                <a:solidFill>
                  <a:srgbClr val="C00000"/>
                </a:solidFill>
              </a:rPr>
              <a:t>ZCHOS-D spolu s chovateľmi riešili túto situáciu a snažili sa vybaviť podporu pre chovateľov ošípaných. Začali sme s podporou 3,2mil. EUR  a skončili  s 760 tis. </a:t>
            </a:r>
          </a:p>
          <a:p>
            <a:pPr marL="0" indent="0">
              <a:buNone/>
              <a:defRPr/>
            </a:pPr>
            <a:r>
              <a:rPr lang="sk-SK" altLang="sk-SK" sz="1800" b="1" dirty="0" smtClean="0">
                <a:solidFill>
                  <a:srgbClr val="C00000"/>
                </a:solidFill>
              </a:rPr>
              <a:t>Zo štátneho rozpočtu boli pre podporu poľnohospodárov vyčlenené 30. mil. EUR a z toho boli vyplatené finančné prostriedky aj pre ošípané v sume cca. </a:t>
            </a:r>
            <a:r>
              <a:rPr lang="sk-SK" altLang="sk-SK" sz="1800" b="1" dirty="0" smtClean="0">
                <a:solidFill>
                  <a:srgbClr val="C00000"/>
                </a:solidFill>
              </a:rPr>
              <a:t>4,8 </a:t>
            </a:r>
            <a:r>
              <a:rPr lang="sk-SK" altLang="sk-SK" sz="1800" b="1" dirty="0" smtClean="0">
                <a:solidFill>
                  <a:srgbClr val="C00000"/>
                </a:solidFill>
              </a:rPr>
              <a:t>mil. EUR   </a:t>
            </a:r>
          </a:p>
        </p:txBody>
      </p:sp>
    </p:spTree>
    <p:extLst>
      <p:ext uri="{BB962C8B-B14F-4D97-AF65-F5344CB8AC3E}">
        <p14:creationId xmlns:p14="http://schemas.microsoft.com/office/powerpoint/2010/main" val="39153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sz="24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Zväz chovateľov ošípaných na Slovensku - družstvo</a:t>
            </a:r>
            <a:endParaRPr lang="sk-SK" sz="2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836713"/>
            <a:ext cx="8229600" cy="5400576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k-SK" b="1" dirty="0">
                <a:solidFill>
                  <a:srgbClr val="C00000"/>
                </a:solidFill>
              </a:rPr>
              <a:t>Podpory pre chov ošípaných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dirty="0" smtClean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arenR"/>
              <a:defRPr/>
            </a:pPr>
            <a:r>
              <a:rPr lang="sk-SK" sz="20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 štátnej pomoci pre ošípané bolo naprogramované pre roky		 2015 – 2020 v tzv</a:t>
            </a:r>
            <a:r>
              <a:rPr lang="sk-SK" sz="20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k-SK" sz="20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sk-SK" sz="20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pilieri </a:t>
            </a:r>
            <a:r>
              <a:rPr lang="sk-SK" sz="20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100 € / 1 VDJ prasníc a 20 € na </a:t>
            </a:r>
            <a:r>
              <a:rPr lang="sk-SK" sz="20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1 </a:t>
            </a:r>
            <a:r>
              <a:rPr lang="sk-SK" sz="20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VDJ vo </a:t>
            </a:r>
            <a:r>
              <a:rPr lang="sk-SK" sz="20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výkrme. </a:t>
            </a:r>
          </a:p>
          <a:p>
            <a:pPr>
              <a:buFont typeface="+mj-lt"/>
              <a:buAutoNum type="arabicParenR"/>
              <a:defRPr/>
            </a:pPr>
            <a:endParaRPr lang="sk-SK" sz="2000" dirty="0" smtClean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arenR"/>
              <a:defRPr/>
            </a:pPr>
            <a:r>
              <a:rPr lang="sk-SK" sz="20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roku 2018 bola poskytnutá z III. piliera podpora cez projekt 		NPPC v celkovej sume 760 tis €. Na 1 VDJ prasnice to činilo 	26 €  a na 1 VDJ vo výkrme nebola poskytnutá podpora</a:t>
            </a:r>
          </a:p>
          <a:p>
            <a:pPr>
              <a:buFont typeface="+mj-lt"/>
              <a:buAutoNum type="arabicParenR"/>
              <a:defRPr/>
            </a:pPr>
            <a:endParaRPr lang="sk-SK" sz="2000" dirty="0" smtClean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arenR"/>
              <a:defRPr/>
            </a:pPr>
            <a:r>
              <a:rPr lang="sk-SK" sz="20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roku 2018 bola poskytnutá podpora na zelenú naftu pre chovateľov ošípaných vo výške 4 809 tis. EUR </a:t>
            </a:r>
          </a:p>
          <a:p>
            <a:pPr>
              <a:buFont typeface="+mj-lt"/>
              <a:buAutoNum type="arabicParenR"/>
              <a:defRPr/>
            </a:pPr>
            <a:endParaRPr lang="sk-SK" sz="2000" dirty="0" smtClean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arenR"/>
              <a:defRPr/>
            </a:pPr>
            <a:r>
              <a:rPr lang="sk-SK" sz="20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 roky 2019 a ďalšie sa počíta s podporou na zelenú naftu podľa schváleného normatívu</a:t>
            </a:r>
          </a:p>
          <a:p>
            <a:pPr>
              <a:buFont typeface="+mj-lt"/>
              <a:buAutoNum type="arabicParenR"/>
              <a:defRPr/>
            </a:pPr>
            <a:endParaRPr lang="sk-SK" sz="2000" dirty="0" smtClean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arenR"/>
              <a:defRPr/>
            </a:pPr>
            <a:r>
              <a:rPr lang="sk-SK" sz="20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Životné podmienky zvierat  - ostávajú nezmenené t.j. 			100 € na 1 VDJ prasníc a 20 € na 1 VDJ vo výkrme </a:t>
            </a:r>
            <a:endParaRPr lang="sk-SK" sz="1800" dirty="0" smtClean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18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5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1600" b="1" dirty="0"/>
              <a:t>MPRV SR) zadefinovalo plodiny a hospodárske zvieratá, ktoré podporí systémovým opatrením </a:t>
            </a:r>
            <a:r>
              <a:rPr lang="sk-SK" sz="2400" b="1" dirty="0"/>
              <a:t>„Zelená </a:t>
            </a:r>
            <a:r>
              <a:rPr lang="sk-SK" sz="2400" b="1" dirty="0" smtClean="0"/>
              <a:t>nafta“</a:t>
            </a:r>
            <a:endParaRPr lang="sk-SK" sz="24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630172"/>
              </p:ext>
            </p:extLst>
          </p:nvPr>
        </p:nvGraphicFramePr>
        <p:xfrm>
          <a:off x="2268730" y="1577182"/>
          <a:ext cx="4606539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7656"/>
                <a:gridCol w="1777656"/>
                <a:gridCol w="1051227"/>
              </a:tblGrid>
              <a:tr h="452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Názov – Druh zvierat</a:t>
                      </a:r>
                      <a:endParaRPr lang="sk-SK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Kategória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Normatív, l/ks/rok*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</a:tr>
              <a:tr h="226298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Hovädzí dobytok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Dojnice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146,22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Dojčiace kravy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113,86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Teľatá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30,88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Jalovice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83,96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Výkrm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89,91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Ošípané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effectLst/>
                        </a:rPr>
                        <a:t>prasnice</a:t>
                      </a:r>
                      <a:endParaRPr lang="sk-SK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effectLst/>
                        </a:rPr>
                        <a:t>82,42</a:t>
                      </a:r>
                      <a:endParaRPr lang="sk-SK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effectLst/>
                        </a:rPr>
                        <a:t>Odchov a výkrm</a:t>
                      </a:r>
                      <a:endParaRPr lang="sk-SK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effectLst/>
                        </a:rPr>
                        <a:t>20,6</a:t>
                      </a:r>
                      <a:endParaRPr lang="sk-SK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Ovce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bahnice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21,75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Kozy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kozy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21,1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Kone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Do 3 rokov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63,97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Od 3 rokov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120,89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row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Hydina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Sliepky – nosnice – s podstielkou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81,67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45259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Sliepky – nosnice – obohatené klietky 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41,59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Sliepky – odchov a výkrm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42,93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Morky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139,09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Husi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260,59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  <a:tr h="2262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Kačice</a:t>
                      </a:r>
                      <a:endParaRPr lang="sk-SK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217,34</a:t>
                      </a:r>
                      <a:endParaRPr lang="sk-SK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22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Vplyv Číny a krajín Ázie na cenu v Európe</a:t>
            </a:r>
            <a:endParaRPr lang="sk-SK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sk-SK" sz="2800" dirty="0" smtClean="0"/>
              <a:t>Export a import do jednotlivých krajín sveta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sk-SK" sz="2000" dirty="0" smtClean="0"/>
              <a:t>Čína je odkázaná výslovne na dovoz bravčového mäsa z dôvodu zlikvidovania 150 mil. ošípaných z dôvodu nákazy AMO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2000" dirty="0" smtClean="0"/>
              <a:t>Import do Číny je 1 750 tis. ton, z toho z EÚ 1 351 tis. ton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2000" dirty="0" smtClean="0"/>
              <a:t>Import do ostatných krajín: Japonsko	455 tis. ton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		          J. Kórea         345 </a:t>
            </a:r>
            <a:r>
              <a:rPr lang="sk-SK" sz="2000" dirty="0"/>
              <a:t>tis. </a:t>
            </a:r>
            <a:r>
              <a:rPr lang="sk-SK" sz="2000" dirty="0" smtClean="0"/>
              <a:t>ton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		          Filipíny	 288 </a:t>
            </a:r>
            <a:r>
              <a:rPr lang="sk-SK" sz="2000" dirty="0"/>
              <a:t>tis. </a:t>
            </a:r>
            <a:r>
              <a:rPr lang="sk-SK" sz="2000" dirty="0" smtClean="0"/>
              <a:t>ton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		          Hong Kong    231 </a:t>
            </a:r>
            <a:r>
              <a:rPr lang="sk-SK" sz="2000" dirty="0"/>
              <a:t>tis. </a:t>
            </a:r>
            <a:r>
              <a:rPr lang="sk-SK" sz="2000" dirty="0" smtClean="0"/>
              <a:t>ton</a:t>
            </a:r>
          </a:p>
          <a:p>
            <a:pPr marL="0" indent="0">
              <a:buNone/>
            </a:pPr>
            <a:r>
              <a:rPr lang="sk-SK" sz="2000" dirty="0" smtClean="0"/>
              <a:t>Počet živých ošípaných                 Čína	 433 250 tis. ks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		          EÚ		 148 900 </a:t>
            </a:r>
            <a:r>
              <a:rPr lang="sk-SK" sz="2000" dirty="0"/>
              <a:t>tis. </a:t>
            </a:r>
            <a:r>
              <a:rPr lang="sk-SK" sz="2000" smtClean="0"/>
              <a:t>ks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82232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>
              <a:defRPr/>
            </a:pPr>
            <a:r>
              <a:rPr lang="sk-SK" altLang="sk-SK" sz="24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Zväz chovateľov </a:t>
            </a:r>
            <a:r>
              <a:rPr lang="sk-SK" altLang="sk-SK" sz="24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ošípaných </a:t>
            </a:r>
            <a:r>
              <a:rPr lang="sk-SK" altLang="sk-SK" sz="24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na Slovensku </a:t>
            </a:r>
            <a:r>
              <a:rPr lang="sk-SK" altLang="sk-SK" sz="24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– družstvo</a:t>
            </a:r>
            <a:br>
              <a:rPr lang="sk-SK" altLang="sk-SK" sz="24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</a:br>
            <a:r>
              <a:rPr lang="sk-SK" altLang="sk-SK" sz="24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presadzovalo tieto požiadavky na MPRV SR a ŠVPS SR</a:t>
            </a:r>
            <a:endParaRPr lang="sk-SK" sz="2400" dirty="0"/>
          </a:p>
        </p:txBody>
      </p:sp>
      <p:sp>
        <p:nvSpPr>
          <p:cNvPr id="43011" name="Zástupný symbol obsahu 2"/>
          <p:cNvSpPr>
            <a:spLocks noGrp="1"/>
          </p:cNvSpPr>
          <p:nvPr>
            <p:ph idx="1"/>
          </p:nvPr>
        </p:nvSpPr>
        <p:spPr>
          <a:xfrm>
            <a:off x="482601" y="981075"/>
            <a:ext cx="8193856" cy="5145088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sk-SK" sz="1800" dirty="0">
                <a:solidFill>
                  <a:srgbClr val="C00000"/>
                </a:solidFill>
              </a:rPr>
              <a:t>zabezpečiť zvýšenú kontrolu dovozu mäsa a mäsových výrobkov do SR, hlavne z krajín, ktoré nemajú zabezpečenú dostatočnú hygienu pri výrobe, spracovaní a nakladaní s potravinami živočíšneho pôvodu</a:t>
            </a:r>
          </a:p>
          <a:p>
            <a:pPr marL="514350" lvl="0" indent="-514350">
              <a:buFont typeface="+mj-lt"/>
              <a:buAutoNum type="arabicParenR"/>
            </a:pPr>
            <a:r>
              <a:rPr lang="sk-SK" sz="1800" dirty="0">
                <a:solidFill>
                  <a:srgbClr val="C00000"/>
                </a:solidFill>
              </a:rPr>
              <a:t>zabezpečiť kontrolu presunu mäsa a potravín s odhalením prevozu neschválenými dopravnými prostriedkami</a:t>
            </a:r>
          </a:p>
          <a:p>
            <a:pPr marL="514350" lvl="0" indent="-514350">
              <a:buFont typeface="+mj-lt"/>
              <a:buAutoNum type="arabicParenR"/>
            </a:pPr>
            <a:r>
              <a:rPr lang="sk-SK" sz="1800" dirty="0">
                <a:solidFill>
                  <a:srgbClr val="C00000"/>
                </a:solidFill>
              </a:rPr>
              <a:t>vykonávať kontroly v záujme odhaľovania čierneho trhu a nelegálneho predaja tovarov (bravčové mäso, jatočné ošípané, odstavčatá) bez dokladov –  zamedzenie daňových únikov, prenos nákaz, </a:t>
            </a:r>
            <a:r>
              <a:rPr lang="sk-SK" sz="1800" dirty="0" err="1" smtClean="0">
                <a:solidFill>
                  <a:srgbClr val="C00000"/>
                </a:solidFill>
              </a:rPr>
              <a:t>atď</a:t>
            </a:r>
            <a:endParaRPr lang="sk-SK" sz="1800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sk-SK" sz="1800" dirty="0">
                <a:solidFill>
                  <a:srgbClr val="C00000"/>
                </a:solidFill>
              </a:rPr>
              <a:t>poskytnúť štátnu pomoc </a:t>
            </a:r>
            <a:r>
              <a:rPr lang="sk-SK" sz="1800" dirty="0" smtClean="0">
                <a:solidFill>
                  <a:srgbClr val="C00000"/>
                </a:solidFill>
              </a:rPr>
              <a:t>pre chovateľov na likvidáciu kadáverov . Neadekvátne zvýšenie cien za likvidáciu</a:t>
            </a:r>
          </a:p>
          <a:p>
            <a:pPr marL="514350" lvl="0" indent="-514350">
              <a:buFont typeface="+mj-lt"/>
              <a:buAutoNum type="arabicParenR"/>
            </a:pPr>
            <a:r>
              <a:rPr lang="sk-SK" sz="1800" dirty="0" smtClean="0">
                <a:solidFill>
                  <a:srgbClr val="C00000"/>
                </a:solidFill>
              </a:rPr>
              <a:t>Presadiť v čo najkratšom čase znižovanie denzity diviačej zveri v pohraničnom pásme  s krajinami výskytom AMO po vzore niektorých členských krajín EÚ.</a:t>
            </a:r>
          </a:p>
          <a:p>
            <a:pPr marL="514350" lvl="0" indent="-514350">
              <a:buFont typeface="+mj-lt"/>
              <a:buAutoNum type="arabicParenR"/>
            </a:pPr>
            <a:r>
              <a:rPr lang="sk-SK" sz="1800" dirty="0" smtClean="0">
                <a:solidFill>
                  <a:srgbClr val="C00000"/>
                </a:solidFill>
              </a:rPr>
              <a:t>Monitorovať a </a:t>
            </a:r>
            <a:r>
              <a:rPr lang="sk-SK" sz="1800" dirty="0">
                <a:solidFill>
                  <a:srgbClr val="C00000"/>
                </a:solidFill>
              </a:rPr>
              <a:t>riešiť </a:t>
            </a:r>
            <a:r>
              <a:rPr lang="sk-SK" sz="1800" dirty="0" smtClean="0">
                <a:solidFill>
                  <a:srgbClr val="C00000"/>
                </a:solidFill>
              </a:rPr>
              <a:t>nelegálny </a:t>
            </a:r>
            <a:r>
              <a:rPr lang="sk-SK" sz="1800" dirty="0">
                <a:solidFill>
                  <a:srgbClr val="C00000"/>
                </a:solidFill>
              </a:rPr>
              <a:t>dovoz odstavčiat zo zahraničia, hlavne z Poľska a Maďarska </a:t>
            </a:r>
            <a:r>
              <a:rPr lang="sk-SK" sz="1800" dirty="0" smtClean="0">
                <a:solidFill>
                  <a:srgbClr val="C00000"/>
                </a:solidFill>
              </a:rPr>
              <a:t> </a:t>
            </a:r>
            <a:endParaRPr lang="sk-SK" sz="1800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sk-SK" sz="1800" dirty="0" smtClean="0">
                <a:solidFill>
                  <a:srgbClr val="C00000"/>
                </a:solidFill>
              </a:rPr>
              <a:t>Zjednodušiť registráciu </a:t>
            </a:r>
            <a:r>
              <a:rPr lang="sk-SK" sz="1800" dirty="0">
                <a:solidFill>
                  <a:srgbClr val="C00000"/>
                </a:solidFill>
              </a:rPr>
              <a:t>predaja 1 ks ošípanej na zakáľačku, pripadne na dochovanie </a:t>
            </a:r>
            <a:r>
              <a:rPr lang="sk-SK" sz="1800" dirty="0" smtClean="0">
                <a:solidFill>
                  <a:srgbClr val="C00000"/>
                </a:solidFill>
              </a:rPr>
              <a:t>do jatočnej zrelosti</a:t>
            </a:r>
            <a:r>
              <a:rPr lang="sk-SK" sz="1800" dirty="0">
                <a:solidFill>
                  <a:srgbClr val="C00000"/>
                </a:solidFill>
              </a:rPr>
              <a:t> </a:t>
            </a:r>
            <a:r>
              <a:rPr lang="sk-SK" sz="1800" dirty="0" smtClean="0">
                <a:solidFill>
                  <a:srgbClr val="C00000"/>
                </a:solidFill>
              </a:rPr>
              <a:t>pre vlastnú spotrebu</a:t>
            </a:r>
          </a:p>
          <a:p>
            <a:pPr marL="514350" lvl="0" indent="-514350">
              <a:buFont typeface="+mj-lt"/>
              <a:buAutoNum type="arabicParenR"/>
            </a:pPr>
            <a:r>
              <a:rPr lang="sk-SK" sz="1800" dirty="0" smtClean="0">
                <a:solidFill>
                  <a:srgbClr val="C00000"/>
                </a:solidFill>
              </a:rPr>
              <a:t>Pomôcť chovateľom ošípaných pri riešení problematiky ohľadom uskladňovania exkrementov, povolenia na odber vody z vlastných studní.</a:t>
            </a:r>
          </a:p>
        </p:txBody>
      </p:sp>
    </p:spTree>
    <p:extLst>
      <p:ext uri="{BB962C8B-B14F-4D97-AF65-F5344CB8AC3E}">
        <p14:creationId xmlns:p14="http://schemas.microsoft.com/office/powerpoint/2010/main" val="27506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k-SK" sz="2800" dirty="0" smtClean="0"/>
              <a:t>Záver 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sk-SK" sz="2000" dirty="0" smtClean="0"/>
              <a:t>Predpoklad priaznivého obdobia pre chov ošípaných minimálne 		na 3 až 5 rokov. Viacerí analytici predpokladajú ešte dlhšie priaznivé 	obdobie</a:t>
            </a:r>
          </a:p>
          <a:p>
            <a:pPr marL="514350" indent="-514350">
              <a:buFont typeface="+mj-lt"/>
              <a:buAutoNum type="arabicParenR"/>
            </a:pPr>
            <a:r>
              <a:rPr lang="sk-SK" sz="2000" dirty="0" smtClean="0"/>
              <a:t>Podpora zo strany štátu v podobe zelenej nafty, III. pilier do roku  2020, AW – životné podmienky zvierat</a:t>
            </a:r>
          </a:p>
          <a:p>
            <a:pPr marL="514350" indent="-514350">
              <a:buFont typeface="+mj-lt"/>
              <a:buAutoNum type="arabicParenR"/>
            </a:pPr>
            <a:r>
              <a:rPr lang="sk-SK" sz="2000" dirty="0" smtClean="0"/>
              <a:t>Posun myslenia obyvateľov, čoraz viac hľadajú domáce potraviny a spracovatelia sa snažia uzatvárať zmluvy na dlhšie obdobie</a:t>
            </a:r>
          </a:p>
          <a:p>
            <a:pPr marL="514350" indent="-514350">
              <a:buFont typeface="+mj-lt"/>
              <a:buAutoNum type="arabicParenR"/>
            </a:pPr>
            <a:r>
              <a:rPr lang="sk-SK" sz="2000" dirty="0" smtClean="0"/>
              <a:t>Podporiť mladých poľnohospodárov</a:t>
            </a:r>
          </a:p>
          <a:p>
            <a:pPr marL="514350" indent="-514350">
              <a:buFont typeface="+mj-lt"/>
              <a:buAutoNum type="arabicParenR"/>
            </a:pPr>
            <a:r>
              <a:rPr lang="sk-SK" sz="2000" dirty="0" smtClean="0"/>
              <a:t>Podporiť podniky, družstvá a farmárov ktorí zrušili chovy ošípaných a majú funkčné objekty na výkrm aby sa vrátili k produkcii  cez nakúpené odstavčatá </a:t>
            </a:r>
          </a:p>
          <a:p>
            <a:pPr marL="514350" indent="-514350">
              <a:buFont typeface="+mj-lt"/>
              <a:buAutoNum type="arabicParenR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55128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sk-SK" dirty="0" smtClean="0"/>
              <a:t>Potreba bravčového mäsa na Slovensku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 w="381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Spotreba na jedného obyvateľa 35 kg</a:t>
            </a:r>
          </a:p>
          <a:p>
            <a:r>
              <a:rPr lang="sk-SK" dirty="0" smtClean="0"/>
              <a:t>Potreba vyprodukovať </a:t>
            </a:r>
            <a:r>
              <a:rPr lang="sk-SK" dirty="0" smtClean="0">
                <a:solidFill>
                  <a:srgbClr val="FF0000"/>
                </a:solidFill>
              </a:rPr>
              <a:t>190 400 </a:t>
            </a:r>
            <a:r>
              <a:rPr lang="sk-SK" dirty="0" smtClean="0"/>
              <a:t>ton v JUT</a:t>
            </a:r>
          </a:p>
          <a:p>
            <a:r>
              <a:rPr lang="sk-SK" dirty="0" smtClean="0"/>
              <a:t>Produkcia na Slovensku v živom 90 000 ton   čo je cca. </a:t>
            </a:r>
            <a:r>
              <a:rPr lang="sk-SK" dirty="0" smtClean="0">
                <a:solidFill>
                  <a:srgbClr val="FF0000"/>
                </a:solidFill>
              </a:rPr>
              <a:t>70 040 </a:t>
            </a:r>
            <a:r>
              <a:rPr lang="sk-SK" dirty="0" smtClean="0"/>
              <a:t>ton v JUT</a:t>
            </a:r>
          </a:p>
          <a:p>
            <a:r>
              <a:rPr lang="sk-SK" dirty="0" smtClean="0"/>
              <a:t>Vývoz do zahraničia cca 30 000 ton</a:t>
            </a:r>
          </a:p>
          <a:p>
            <a:r>
              <a:rPr lang="sk-SK" dirty="0" smtClean="0"/>
              <a:t>Spotreba na Slovensku 40 000ton</a:t>
            </a:r>
          </a:p>
          <a:p>
            <a:r>
              <a:rPr lang="sk-SK" dirty="0" smtClean="0"/>
              <a:t>Potreba doviesť mäsa čerstvého, mrazeného , údeného, konzervy a ostatné – masť, kože, separát a iné </a:t>
            </a:r>
          </a:p>
          <a:p>
            <a:r>
              <a:rPr lang="sk-SK" dirty="0" smtClean="0"/>
              <a:t>190400 – 70 000 = 120 400 + 30 000= 150 400 t.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520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822584"/>
              </p:ext>
            </p:extLst>
          </p:nvPr>
        </p:nvGraphicFramePr>
        <p:xfrm>
          <a:off x="1259633" y="476671"/>
          <a:ext cx="6624734" cy="2527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048"/>
                <a:gridCol w="1166697"/>
                <a:gridCol w="1050604"/>
                <a:gridCol w="1050604"/>
                <a:gridCol w="1049781"/>
              </a:tblGrid>
              <a:tr h="28083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Vývoz živých ošípaných a bravčového mäsa v tonách jat. hmotnosti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2015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2016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2017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Vývoz celkom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55 204,5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67 213,7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83 456,5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86 362,7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Živé zvieratá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28 165,7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34 105,3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45 431,7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37 886,0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Mäso  celkom: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27 028,8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33 108,4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38 024,8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48 476,7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Čerstvé, chladené, mrazené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8 459,2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10 165,5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12 383,2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21 244,6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Sušené a solené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829,0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927,1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799,0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1 233,3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Spracované a konzervy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17 750,6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22 015,9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24 842,5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25 998,8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31">
                <a:tc>
                  <a:txBody>
                    <a:bodyPr/>
                    <a:lstStyle/>
                    <a:p>
                      <a:endParaRPr lang="sk-SK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126293"/>
              </p:ext>
            </p:extLst>
          </p:nvPr>
        </p:nvGraphicFramePr>
        <p:xfrm>
          <a:off x="1259633" y="3140965"/>
          <a:ext cx="6624737" cy="3241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049"/>
                <a:gridCol w="1166699"/>
                <a:gridCol w="1050604"/>
                <a:gridCol w="1050604"/>
                <a:gridCol w="1049781"/>
              </a:tblGrid>
              <a:tr h="360186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                       Dovoz živých ošípaných a bravčového mäsa v tonách jat. hmotnosti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60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2015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2016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2017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2018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Dovoz celkom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129 332,3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160 075,0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170 319,8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172 678,1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Živé zvieratá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16 340,0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16 330,4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24 887,7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27 </a:t>
                      </a:r>
                      <a:r>
                        <a:rPr lang="sk-SK" sz="1100" dirty="0" smtClean="0">
                          <a:effectLst/>
                        </a:rPr>
                        <a:t>711,9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Mäso  celkom: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112 992,3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143 744,6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145 432,1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144 966,1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Čerstvé, chladené, mrazené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72 162,2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98 744,1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98 885,1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104 263,7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Sušené a solené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 10 607,2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10 475,6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11 301,3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3 313,6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Spracované a konzervy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30 222,9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34 524,9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35 245,8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37 388,8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186">
                <a:tc gridSpan="5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Prameň ŠÚ SR</a:t>
                      </a:r>
                      <a:endParaRPr lang="sk-SK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017713" y="2995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642803"/>
              </p:ext>
            </p:extLst>
          </p:nvPr>
        </p:nvGraphicFramePr>
        <p:xfrm>
          <a:off x="683568" y="692696"/>
          <a:ext cx="777686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04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347859"/>
              </p:ext>
            </p:extLst>
          </p:nvPr>
        </p:nvGraphicFramePr>
        <p:xfrm>
          <a:off x="323528" y="548680"/>
          <a:ext cx="820891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658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223579"/>
              </p:ext>
            </p:extLst>
          </p:nvPr>
        </p:nvGraphicFramePr>
        <p:xfrm>
          <a:off x="323528" y="692696"/>
          <a:ext cx="813690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530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873164"/>
              </p:ext>
            </p:extLst>
          </p:nvPr>
        </p:nvGraphicFramePr>
        <p:xfrm>
          <a:off x="827584" y="836712"/>
          <a:ext cx="727280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11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2518785991"/>
              </p:ext>
            </p:extLst>
          </p:nvPr>
        </p:nvGraphicFramePr>
        <p:xfrm>
          <a:off x="611560" y="620688"/>
          <a:ext cx="79208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35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14887</TotalTime>
  <Words>2026</Words>
  <Application>Microsoft Office PowerPoint</Application>
  <PresentationFormat>Prezentácia na obrazovke (4:3)</PresentationFormat>
  <Paragraphs>989</Paragraphs>
  <Slides>29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0" baseType="lpstr">
      <vt:lpstr>Motív Office</vt:lpstr>
      <vt:lpstr>Chovateľský deň ošípaných 2019  </vt:lpstr>
      <vt:lpstr>Seminár k súčasnej situácii v chove ošípaných na Slovensku </vt:lpstr>
      <vt:lpstr>Potreba bravčového mäsa na Slovensku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Vývoj stavov ošípaných v rokoch 1970 - 2018</vt:lpstr>
      <vt:lpstr>Ceny jatočných ošípaných v rokoch 2002 - 2018</vt:lpstr>
      <vt:lpstr>Počet narodených ciciakov za roky 2002 - 2018</vt:lpstr>
      <vt:lpstr>Odchov odstavčiat na prasnicu za rok</vt:lpstr>
      <vt:lpstr>Prezentácia programu PowerPoint</vt:lpstr>
      <vt:lpstr>Parametre úžitkovosti 2002 - 2018</vt:lpstr>
      <vt:lpstr>Predaj jatočných ošípaných v tonách od roku 2002 - 2018</vt:lpstr>
      <vt:lpstr>EXPORT zo Slovenska v roku 2018</vt:lpstr>
      <vt:lpstr>Počet odporazených ošípaných na bitúnkoch SR</vt:lpstr>
      <vt:lpstr>Počet odporazených ošípaných na bitúnkoch SR</vt:lpstr>
      <vt:lpstr>Počet odporazených ošípaných na bitúnkoch SR</vt:lpstr>
      <vt:lpstr>Počet presunov na bitunky</vt:lpstr>
      <vt:lpstr>Zväz chovateľov ošípaných na Slovensku - družstvo</vt:lpstr>
      <vt:lpstr>Zväz chovateľov ošípaných na Slovensku - družstvo</vt:lpstr>
      <vt:lpstr>MPRV SR) zadefinovalo plodiny a hospodárske zvieratá, ktoré podporí systémovým opatrením „Zelená nafta“</vt:lpstr>
      <vt:lpstr>Vplyv Číny a krajín Ázie na cenu v Európe</vt:lpstr>
      <vt:lpstr>Export a import do jednotlivých krajín sveta</vt:lpstr>
      <vt:lpstr>Zväz chovateľov ošípaných na Slovensku – družstvo presadzovalo tieto požiadavky na MPRV SR a ŠVPS SR</vt:lpstr>
      <vt:lpstr>Záver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Podmanického dni</dc:title>
  <dc:creator>ZCHODIMRICH</dc:creator>
  <cp:lastModifiedBy>ZCHODIMRICH</cp:lastModifiedBy>
  <cp:revision>86</cp:revision>
  <dcterms:created xsi:type="dcterms:W3CDTF">2017-11-10T07:11:13Z</dcterms:created>
  <dcterms:modified xsi:type="dcterms:W3CDTF">2019-06-06T05:06:02Z</dcterms:modified>
</cp:coreProperties>
</file>